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27"/>
    <p:restoredTop sz="94684"/>
  </p:normalViewPr>
  <p:slideViewPr>
    <p:cSldViewPr snapToGrid="0" snapToObjects="1">
      <p:cViewPr varScale="1">
        <p:scale>
          <a:sx n="114" d="100"/>
          <a:sy n="114" d="100"/>
        </p:scale>
        <p:origin x="30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7/28/26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64D4A"/>
        </a:solidFill>
        <a:effectLst/>
      </p:bgPr>
    </p:bg>
    <p:spTree>
      <p:nvGrpSpPr>
        <p:cNvPr id="1" name=""/>
        <p:cNvGrpSpPr/>
        <p:nvPr/>
      </p:nvGrpSpPr>
      <p:grpSpPr>
        <a:xfrm>
          <a:off x="0" y="0"/>
          <a:ext cx="0" cy="0"/>
          <a:chOff x="0" y="0"/>
          <a:chExt cx="0" cy="0"/>
        </a:xfrm>
      </p:grpSpPr>
      <p:sp>
        <p:nvSpPr>
          <p:cNvPr id="2" name="Rectangle 1"/>
          <p:cNvSpPr/>
          <p:nvPr/>
        </p:nvSpPr>
        <p:spPr>
          <a:xfrm>
            <a:off x="9357055" y="0"/>
            <a:ext cx="2834640" cy="6858000"/>
          </a:xfrm>
          <a:prstGeom prst="rect">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Oval 2"/>
          <p:cNvSpPr/>
          <p:nvPr/>
        </p:nvSpPr>
        <p:spPr>
          <a:xfrm>
            <a:off x="10728655" y="-822960"/>
            <a:ext cx="2468880" cy="2468880"/>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10042855" y="5120640"/>
            <a:ext cx="1965960" cy="1965960"/>
          </a:xfrm>
          <a:prstGeom prst="ellipse">
            <a:avLst/>
          </a:prstGeom>
          <a:solidFill>
            <a:srgbClr val="C9BBB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severine_full_baseline_white.png"/>
          <p:cNvPicPr>
            <a:picLocks noChangeAspect="1"/>
          </p:cNvPicPr>
          <p:nvPr/>
        </p:nvPicPr>
        <p:blipFill>
          <a:blip r:embed="rId2"/>
          <a:stretch>
            <a:fillRect/>
          </a:stretch>
        </p:blipFill>
        <p:spPr>
          <a:xfrm>
            <a:off x="640080" y="594360"/>
            <a:ext cx="2148840" cy="969251"/>
          </a:xfrm>
          <a:prstGeom prst="rect">
            <a:avLst/>
          </a:prstGeom>
        </p:spPr>
      </p:pic>
      <p:sp>
        <p:nvSpPr>
          <p:cNvPr id="6" name="TextBox 5"/>
          <p:cNvSpPr txBox="1"/>
          <p:nvPr/>
        </p:nvSpPr>
        <p:spPr>
          <a:xfrm>
            <a:off x="685800" y="2286000"/>
            <a:ext cx="8046720" cy="365760"/>
          </a:xfrm>
          <a:prstGeom prst="rect">
            <a:avLst/>
          </a:prstGeom>
          <a:noFill/>
        </p:spPr>
        <p:txBody>
          <a:bodyPr wrap="square" lIns="0" tIns="0" rIns="0" bIns="0" anchor="t">
            <a:spAutoFit/>
          </a:bodyPr>
          <a:lstStyle/>
          <a:p>
            <a:pPr algn="l">
              <a:lnSpc>
                <a:spcPct val="100000"/>
              </a:lnSpc>
              <a:spcAft>
                <a:spcPts val="0"/>
              </a:spcAft>
            </a:pPr>
            <a:r>
              <a:rPr sz="1300" b="1" i="0">
                <a:solidFill>
                  <a:srgbClr val="B8798E"/>
                </a:solidFill>
                <a:latin typeface="Roboto"/>
              </a:rPr>
              <a:t>FORMATION</a:t>
            </a:r>
          </a:p>
        </p:txBody>
      </p:sp>
      <p:sp>
        <p:nvSpPr>
          <p:cNvPr id="7" name="TextBox 6"/>
          <p:cNvSpPr txBox="1"/>
          <p:nvPr/>
        </p:nvSpPr>
        <p:spPr>
          <a:xfrm>
            <a:off x="640080" y="2834640"/>
            <a:ext cx="8503920" cy="2468880"/>
          </a:xfrm>
          <a:prstGeom prst="rect">
            <a:avLst/>
          </a:prstGeom>
          <a:noFill/>
        </p:spPr>
        <p:txBody>
          <a:bodyPr wrap="square" lIns="0" tIns="0" rIns="0" bIns="0" anchor="t">
            <a:spAutoFit/>
          </a:bodyPr>
          <a:lstStyle/>
          <a:p>
            <a:pPr algn="l">
              <a:lnSpc>
                <a:spcPct val="125000"/>
              </a:lnSpc>
              <a:spcAft>
                <a:spcPts val="600"/>
              </a:spcAft>
            </a:pPr>
            <a:r>
              <a:rPr sz="3400" b="0" i="1">
                <a:solidFill>
                  <a:srgbClr val="FFFFFF"/>
                </a:solidFill>
                <a:latin typeface="Playfair Display"/>
              </a:rPr>
              <a:t>Améliorer ses relations</a:t>
            </a:r>
          </a:p>
          <a:p>
            <a:pPr algn="l">
              <a:lnSpc>
                <a:spcPct val="125000"/>
              </a:lnSpc>
              <a:spcAft>
                <a:spcPts val="600"/>
              </a:spcAft>
            </a:pPr>
            <a:r>
              <a:rPr sz="3400" b="1" i="0">
                <a:solidFill>
                  <a:srgbClr val="FCF4F4"/>
                </a:solidFill>
                <a:latin typeface="Playfair Display"/>
              </a:rPr>
              <a:t>de travail</a:t>
            </a:r>
          </a:p>
          <a:p>
            <a:pPr algn="l">
              <a:lnSpc>
                <a:spcPct val="125000"/>
              </a:lnSpc>
              <a:spcAft>
                <a:spcPts val="600"/>
              </a:spcAft>
            </a:pPr>
            <a:r>
              <a:rPr sz="3400" b="0" i="1">
                <a:solidFill>
                  <a:srgbClr val="FFFFFF"/>
                </a:solidFill>
                <a:latin typeface="Playfair Display"/>
              </a:rPr>
              <a:t>avec l'analyse transactionnelle</a:t>
            </a:r>
          </a:p>
        </p:txBody>
      </p:sp>
      <p:sp>
        <p:nvSpPr>
          <p:cNvPr id="8" name="TextBox 7"/>
          <p:cNvSpPr txBox="1"/>
          <p:nvPr/>
        </p:nvSpPr>
        <p:spPr>
          <a:xfrm>
            <a:off x="685800" y="5806440"/>
            <a:ext cx="7772400" cy="457200"/>
          </a:xfrm>
          <a:prstGeom prst="rect">
            <a:avLst/>
          </a:prstGeom>
          <a:noFill/>
        </p:spPr>
        <p:txBody>
          <a:bodyPr wrap="square" lIns="0" tIns="0" rIns="0" bIns="0" anchor="t">
            <a:spAutoFit/>
          </a:bodyPr>
          <a:lstStyle/>
          <a:p>
            <a:pPr algn="l">
              <a:lnSpc>
                <a:spcPct val="100000"/>
              </a:lnSpc>
              <a:spcAft>
                <a:spcPts val="0"/>
              </a:spcAft>
            </a:pPr>
            <a:r>
              <a:rPr sz="1350" b="0" i="1">
                <a:solidFill>
                  <a:srgbClr val="FFFFFF"/>
                </a:solidFill>
                <a:latin typeface="Playfair Display"/>
              </a:rPr>
              <a:t>Analyse transactionnelle · Communication · Feedback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CADRE DE LA FORMATION</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Une formation certifiée Qualiopi</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084832"/>
            <a:ext cx="10241280" cy="4023360"/>
          </a:xfrm>
          <a:prstGeom prst="rect">
            <a:avLst/>
          </a:prstGeom>
          <a:noFill/>
        </p:spPr>
        <p:txBody>
          <a:bodyPr wrap="square" lIns="0" tIns="0" rIns="0" bIns="0" anchor="t">
            <a:spAutoFit/>
          </a:bodyPr>
          <a:lstStyle/>
          <a:p>
            <a:pPr algn="l">
              <a:lnSpc>
                <a:spcPct val="130000"/>
              </a:lnSpc>
              <a:spcAft>
                <a:spcPts val="1200"/>
              </a:spcAft>
            </a:pPr>
            <a:r>
              <a:rPr sz="1300" b="0" i="0">
                <a:solidFill>
                  <a:srgbClr val="555555"/>
                </a:solidFill>
                <a:latin typeface="Roboto"/>
              </a:rPr>
              <a:t>Cette formation est conçue et animée par Séverine Charbonnel, ancienne avocate au barreau de Paris devenue Executive Coach certifiée HEC et certifiée MBTI®.</a:t>
            </a:r>
          </a:p>
          <a:p>
            <a:pPr algn="l">
              <a:lnSpc>
                <a:spcPct val="130000"/>
              </a:lnSpc>
              <a:spcAft>
                <a:spcPts val="1200"/>
              </a:spcAft>
            </a:pPr>
            <a:r>
              <a:rPr sz="1300" b="0" i="0">
                <a:solidFill>
                  <a:srgbClr val="555555"/>
                </a:solidFill>
                <a:latin typeface="Roboto"/>
              </a:rPr>
              <a:t>Pour les formations éligibles au financement public, le GIE Académie de Management (certifié Qualiopi, numéro de déclaration d'activité 11756339175) contracte avec les clients ; la conception et l'animation restent assurées dans le respect des obligations de Qualiopi.</a:t>
            </a: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10 / 12</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VOTRE FORMATRICE</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Séverine Charbonnel</a:t>
            </a:r>
          </a:p>
        </p:txBody>
      </p:sp>
      <p:pic>
        <p:nvPicPr>
          <p:cNvPr id="4" name="Picture 3"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5" name="Oval 4"/>
          <p:cNvSpPr/>
          <p:nvPr/>
        </p:nvSpPr>
        <p:spPr>
          <a:xfrm>
            <a:off x="612648" y="2194560"/>
            <a:ext cx="2317335" cy="2313432"/>
          </a:xfrm>
          <a:prstGeom prst="ellipse">
            <a:avLst/>
          </a:prstGeom>
          <a:noFill/>
          <a:ln w="2540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94360" y="4663440"/>
            <a:ext cx="2468880" cy="822960"/>
          </a:xfrm>
          <a:prstGeom prst="rect">
            <a:avLst/>
          </a:prstGeom>
          <a:noFill/>
        </p:spPr>
        <p:txBody>
          <a:bodyPr wrap="square" lIns="0" tIns="0" rIns="0" bIns="0" anchor="t">
            <a:spAutoFit/>
          </a:bodyPr>
          <a:lstStyle/>
          <a:p>
            <a:pPr algn="ctr">
              <a:lnSpc>
                <a:spcPct val="130000"/>
              </a:lnSpc>
              <a:spcAft>
                <a:spcPts val="0"/>
              </a:spcAft>
            </a:pPr>
            <a:r>
              <a:rPr sz="1050" b="1" i="0">
                <a:solidFill>
                  <a:srgbClr val="B8798E"/>
                </a:solidFill>
                <a:latin typeface="Roboto"/>
              </a:rPr>
              <a:t>Ancienne Avocate au Barreau de Paris
Executive Coach HEC Paris
Certifiée MBTI®</a:t>
            </a:r>
          </a:p>
        </p:txBody>
      </p:sp>
      <p:sp>
        <p:nvSpPr>
          <p:cNvPr id="8" name="TextBox 7"/>
          <p:cNvSpPr txBox="1"/>
          <p:nvPr/>
        </p:nvSpPr>
        <p:spPr>
          <a:xfrm>
            <a:off x="3474720" y="2148840"/>
            <a:ext cx="8214055" cy="640080"/>
          </a:xfrm>
          <a:prstGeom prst="rect">
            <a:avLst/>
          </a:prstGeom>
          <a:noFill/>
        </p:spPr>
        <p:txBody>
          <a:bodyPr wrap="square" lIns="0" tIns="0" rIns="0" bIns="0" anchor="t">
            <a:spAutoFit/>
          </a:bodyPr>
          <a:lstStyle/>
          <a:p>
            <a:pPr algn="l">
              <a:lnSpc>
                <a:spcPct val="100000"/>
              </a:lnSpc>
              <a:spcAft>
                <a:spcPts val="0"/>
              </a:spcAft>
            </a:pPr>
            <a:r>
              <a:rPr sz="1800" b="1" i="1">
                <a:solidFill>
                  <a:srgbClr val="464D4A"/>
                </a:solidFill>
                <a:latin typeface="Playfair Display"/>
              </a:rPr>
              <a:t>« Positionner l'Humain au cœur de mon activité. »</a:t>
            </a:r>
          </a:p>
        </p:txBody>
      </p:sp>
      <p:sp>
        <p:nvSpPr>
          <p:cNvPr id="9" name="TextBox 8"/>
          <p:cNvSpPr txBox="1"/>
          <p:nvPr/>
        </p:nvSpPr>
        <p:spPr>
          <a:xfrm>
            <a:off x="3474720" y="2926080"/>
            <a:ext cx="8214055" cy="2743200"/>
          </a:xfrm>
          <a:prstGeom prst="rect">
            <a:avLst/>
          </a:prstGeom>
          <a:noFill/>
        </p:spPr>
        <p:txBody>
          <a:bodyPr wrap="square" lIns="0" tIns="0" rIns="0" bIns="0" anchor="t">
            <a:spAutoFit/>
          </a:bodyPr>
          <a:lstStyle/>
          <a:p>
            <a:pPr algn="l">
              <a:lnSpc>
                <a:spcPct val="125000"/>
              </a:lnSpc>
              <a:spcAft>
                <a:spcPts val="1000"/>
              </a:spcAft>
            </a:pPr>
            <a:r>
              <a:rPr sz="1200" b="0" i="0">
                <a:solidFill>
                  <a:srgbClr val="555555"/>
                </a:solidFill>
                <a:latin typeface="Roboto"/>
              </a:rPr>
              <a:t>Avocate pendant 20 ans dans des cabinets d'affaires, j'ai réalisé après un bilan de compétences et un travail d'introspection que je souhaitais devenir coach. Formée à HEC à l'Executive Coaching, je m'appuie sur mes qualités d'écoute et de présence pour aider mes clients à tendre vers des relations sereines.</a:t>
            </a:r>
          </a:p>
          <a:p>
            <a:pPr algn="l">
              <a:lnSpc>
                <a:spcPct val="125000"/>
              </a:lnSpc>
              <a:spcAft>
                <a:spcPts val="1000"/>
              </a:spcAft>
            </a:pPr>
            <a:r>
              <a:rPr sz="1200" b="0" i="0">
                <a:solidFill>
                  <a:srgbClr val="555555"/>
                </a:solidFill>
                <a:latin typeface="Roboto"/>
              </a:rPr>
              <a:t>J'accompagne aujourd'hui salariés, managers et équipes en entreprise avec la conviction qu'une meilleure connaissance de soi favorise une meilleure coopération entre les acteurs de l'entreprise et permet de retrouver un équilibre durable.</a:t>
            </a:r>
          </a:p>
        </p:txBody>
      </p:sp>
      <p:sp>
        <p:nvSpPr>
          <p:cNvPr id="10" name="Rectangle 9"/>
          <p:cNvSpPr/>
          <p:nvPr/>
        </p:nvSpPr>
        <p:spPr>
          <a:xfrm>
            <a:off x="3474720" y="5715000"/>
            <a:ext cx="8214055" cy="5029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3474720" y="5852160"/>
            <a:ext cx="8214055" cy="274320"/>
          </a:xfrm>
          <a:prstGeom prst="rect">
            <a:avLst/>
          </a:prstGeom>
          <a:noFill/>
        </p:spPr>
        <p:txBody>
          <a:bodyPr wrap="square" lIns="0" tIns="0" rIns="0" bIns="0" anchor="t">
            <a:spAutoFit/>
          </a:bodyPr>
          <a:lstStyle/>
          <a:p>
            <a:pPr algn="ctr">
              <a:lnSpc>
                <a:spcPct val="100000"/>
              </a:lnSpc>
              <a:spcAft>
                <a:spcPts val="0"/>
              </a:spcAft>
            </a:pPr>
            <a:r>
              <a:rPr sz="1050" b="1" i="0">
                <a:solidFill>
                  <a:srgbClr val="B8798E"/>
                </a:solidFill>
                <a:latin typeface="Roboto"/>
              </a:rPr>
              <a:t>ÉNERGIQUE  ·  COMMUNICATIVE  ·  AIME LE PARTAGE, LE RIRE, LES VOYAGES ET LE CHOCOLAT</a:t>
            </a:r>
          </a:p>
        </p:txBody>
      </p:sp>
      <p:sp>
        <p:nvSpPr>
          <p:cNvPr id="12" name="TextBox 11"/>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13" name="TextBox 12"/>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11 / 12</a:t>
            </a:r>
          </a:p>
        </p:txBody>
      </p:sp>
      <p:sp>
        <p:nvSpPr>
          <p:cNvPr id="14" name="Rectangle 13"/>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Image 15">
            <a:extLst>
              <a:ext uri="{FF2B5EF4-FFF2-40B4-BE49-F238E27FC236}">
                <a16:creationId xmlns:a16="http://schemas.microsoft.com/office/drawing/2014/main" id="{F19FDFC2-8814-6C94-5B8A-F9B3BCF2B8A9}"/>
              </a:ext>
            </a:extLst>
          </p:cNvPr>
          <p:cNvPicPr>
            <a:picLocks noChangeAspect="1"/>
          </p:cNvPicPr>
          <p:nvPr/>
        </p:nvPicPr>
        <p:blipFill>
          <a:blip r:embed="rId3"/>
          <a:stretch/>
        </p:blipFill>
        <p:spPr>
          <a:xfrm>
            <a:off x="690680" y="2246376"/>
            <a:ext cx="2197100" cy="2209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464D4A"/>
        </a:solidFill>
        <a:effectLst/>
      </p:bgPr>
    </p:bg>
    <p:spTree>
      <p:nvGrpSpPr>
        <p:cNvPr id="1" name=""/>
        <p:cNvGrpSpPr/>
        <p:nvPr/>
      </p:nvGrpSpPr>
      <p:grpSpPr>
        <a:xfrm>
          <a:off x="0" y="0"/>
          <a:ext cx="0" cy="0"/>
          <a:chOff x="0" y="0"/>
          <a:chExt cx="0" cy="0"/>
        </a:xfrm>
      </p:grpSpPr>
      <p:sp>
        <p:nvSpPr>
          <p:cNvPr id="2" name="Oval 1"/>
          <p:cNvSpPr/>
          <p:nvPr/>
        </p:nvSpPr>
        <p:spPr>
          <a:xfrm>
            <a:off x="10454335" y="-914400"/>
            <a:ext cx="2377440" cy="2377440"/>
          </a:xfrm>
          <a:prstGeom prst="ellipse">
            <a:avLst/>
          </a:prstGeom>
          <a:solidFill>
            <a:srgbClr val="8A8A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Oval 2"/>
          <p:cNvSpPr/>
          <p:nvPr/>
        </p:nvSpPr>
        <p:spPr>
          <a:xfrm>
            <a:off x="-1097280" y="4206240"/>
            <a:ext cx="2651760" cy="2651760"/>
          </a:xfrm>
          <a:prstGeom prst="ellipse">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severine_full_baseline_white.png"/>
          <p:cNvPicPr>
            <a:picLocks noChangeAspect="1"/>
          </p:cNvPicPr>
          <p:nvPr/>
        </p:nvPicPr>
        <p:blipFill>
          <a:blip r:embed="rId2"/>
          <a:stretch>
            <a:fillRect/>
          </a:stretch>
        </p:blipFill>
        <p:spPr>
          <a:xfrm>
            <a:off x="4907127" y="1005840"/>
            <a:ext cx="2377440" cy="1072363"/>
          </a:xfrm>
          <a:prstGeom prst="rect">
            <a:avLst/>
          </a:prstGeom>
        </p:spPr>
      </p:pic>
      <p:sp>
        <p:nvSpPr>
          <p:cNvPr id="5" name="TextBox 4"/>
          <p:cNvSpPr txBox="1"/>
          <p:nvPr/>
        </p:nvSpPr>
        <p:spPr>
          <a:xfrm>
            <a:off x="1097280" y="2606040"/>
            <a:ext cx="10058400" cy="914400"/>
          </a:xfrm>
          <a:prstGeom prst="rect">
            <a:avLst/>
          </a:prstGeom>
          <a:noFill/>
        </p:spPr>
        <p:txBody>
          <a:bodyPr wrap="square" lIns="0" tIns="0" rIns="0" bIns="0" anchor="t">
            <a:spAutoFit/>
          </a:bodyPr>
          <a:lstStyle/>
          <a:p>
            <a:pPr algn="ctr">
              <a:lnSpc>
                <a:spcPct val="100000"/>
              </a:lnSpc>
              <a:spcAft>
                <a:spcPts val="0"/>
              </a:spcAft>
            </a:pPr>
            <a:r>
              <a:rPr sz="4000" b="1" i="1">
                <a:solidFill>
                  <a:srgbClr val="FCF4F4"/>
                </a:solidFill>
                <a:latin typeface="Playfair Display"/>
              </a:rPr>
              <a:t>Et si on en parlait ?</a:t>
            </a:r>
          </a:p>
        </p:txBody>
      </p:sp>
      <p:sp>
        <p:nvSpPr>
          <p:cNvPr id="6" name="TextBox 5"/>
          <p:cNvSpPr txBox="1"/>
          <p:nvPr/>
        </p:nvSpPr>
        <p:spPr>
          <a:xfrm>
            <a:off x="1097280" y="3429000"/>
            <a:ext cx="10058400" cy="457200"/>
          </a:xfrm>
          <a:prstGeom prst="rect">
            <a:avLst/>
          </a:prstGeom>
          <a:noFill/>
        </p:spPr>
        <p:txBody>
          <a:bodyPr wrap="square" lIns="0" tIns="0" rIns="0" bIns="0" anchor="t">
            <a:spAutoFit/>
          </a:bodyPr>
          <a:lstStyle/>
          <a:p>
            <a:pPr algn="ctr">
              <a:lnSpc>
                <a:spcPct val="100000"/>
              </a:lnSpc>
              <a:spcAft>
                <a:spcPts val="0"/>
              </a:spcAft>
            </a:pPr>
            <a:r>
              <a:rPr sz="1400" b="0" i="1">
                <a:solidFill>
                  <a:srgbClr val="FFFFFF"/>
                </a:solidFill>
                <a:latin typeface="Playfair Display"/>
              </a:rPr>
              <a:t>Le premier échange est gratuit, sans engagement.</a:t>
            </a:r>
          </a:p>
        </p:txBody>
      </p:sp>
      <p:sp>
        <p:nvSpPr>
          <p:cNvPr id="7" name="Rectangle 6"/>
          <p:cNvSpPr/>
          <p:nvPr/>
        </p:nvSpPr>
        <p:spPr>
          <a:xfrm>
            <a:off x="1889607" y="4206240"/>
            <a:ext cx="8412480" cy="1143000"/>
          </a:xfrm>
          <a:prstGeom prst="rect">
            <a:avLst/>
          </a:prstGeom>
          <a:solidFill>
            <a:srgbClr val="F7E5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88960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EMAIL</a:t>
            </a:r>
          </a:p>
        </p:txBody>
      </p:sp>
      <p:sp>
        <p:nvSpPr>
          <p:cNvPr id="9" name="TextBox 8"/>
          <p:cNvSpPr txBox="1"/>
          <p:nvPr/>
        </p:nvSpPr>
        <p:spPr>
          <a:xfrm>
            <a:off x="1889607" y="4736592"/>
            <a:ext cx="2804160" cy="365760"/>
          </a:xfrm>
          <a:prstGeom prst="rect">
            <a:avLst/>
          </a:prstGeom>
          <a:noFill/>
        </p:spPr>
        <p:txBody>
          <a:bodyPr wrap="square" lIns="0" tIns="0" rIns="0" bIns="0" anchor="t">
            <a:spAutoFit/>
          </a:bodyPr>
          <a:lstStyle/>
          <a:p>
            <a:pPr algn="ctr">
              <a:lnSpc>
                <a:spcPct val="100000"/>
              </a:lnSpc>
              <a:spcAft>
                <a:spcPts val="0"/>
              </a:spcAft>
            </a:pPr>
            <a:r>
              <a:rPr sz="1200" b="1" i="0">
                <a:solidFill>
                  <a:srgbClr val="464D4A"/>
                </a:solidFill>
                <a:latin typeface="Roboto"/>
              </a:rPr>
              <a:t>contact@severinecharbonnel.fr</a:t>
            </a:r>
          </a:p>
        </p:txBody>
      </p:sp>
      <p:sp>
        <p:nvSpPr>
          <p:cNvPr id="10" name="TextBox 9"/>
          <p:cNvSpPr txBox="1"/>
          <p:nvPr/>
        </p:nvSpPr>
        <p:spPr>
          <a:xfrm>
            <a:off x="469376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TÉLÉPHONE</a:t>
            </a:r>
          </a:p>
        </p:txBody>
      </p:sp>
      <p:sp>
        <p:nvSpPr>
          <p:cNvPr id="11" name="TextBox 10"/>
          <p:cNvSpPr txBox="1"/>
          <p:nvPr/>
        </p:nvSpPr>
        <p:spPr>
          <a:xfrm>
            <a:off x="4693767" y="4736592"/>
            <a:ext cx="2804160" cy="184666"/>
          </a:xfrm>
          <a:prstGeom prst="rect">
            <a:avLst/>
          </a:prstGeom>
          <a:noFill/>
        </p:spPr>
        <p:txBody>
          <a:bodyPr wrap="square" lIns="0" tIns="0" rIns="0" bIns="0" anchor="t">
            <a:spAutoFit/>
          </a:bodyPr>
          <a:lstStyle/>
          <a:p>
            <a:pPr algn="ctr">
              <a:lnSpc>
                <a:spcPct val="100000"/>
              </a:lnSpc>
              <a:spcAft>
                <a:spcPts val="0"/>
              </a:spcAft>
            </a:pPr>
            <a:r>
              <a:rPr lang="fr-FR" sz="1200" b="1" i="0" dirty="0">
                <a:solidFill>
                  <a:srgbClr val="464D4A"/>
                </a:solidFill>
                <a:latin typeface="Roboto"/>
              </a:rPr>
              <a:t>0625329316</a:t>
            </a:r>
            <a:endParaRPr sz="1200" b="1" i="0" dirty="0">
              <a:solidFill>
                <a:srgbClr val="464D4A"/>
              </a:solidFill>
              <a:latin typeface="Roboto"/>
            </a:endParaRPr>
          </a:p>
        </p:txBody>
      </p:sp>
      <p:sp>
        <p:nvSpPr>
          <p:cNvPr id="12" name="TextBox 11"/>
          <p:cNvSpPr txBox="1"/>
          <p:nvPr/>
        </p:nvSpPr>
        <p:spPr>
          <a:xfrm>
            <a:off x="749792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CABINET</a:t>
            </a:r>
          </a:p>
        </p:txBody>
      </p:sp>
      <p:sp>
        <p:nvSpPr>
          <p:cNvPr id="13" name="TextBox 12"/>
          <p:cNvSpPr txBox="1"/>
          <p:nvPr/>
        </p:nvSpPr>
        <p:spPr>
          <a:xfrm>
            <a:off x="7497927" y="4736592"/>
            <a:ext cx="2804160" cy="365760"/>
          </a:xfrm>
          <a:prstGeom prst="rect">
            <a:avLst/>
          </a:prstGeom>
          <a:noFill/>
        </p:spPr>
        <p:txBody>
          <a:bodyPr wrap="square" lIns="0" tIns="0" rIns="0" bIns="0" anchor="t">
            <a:spAutoFit/>
          </a:bodyPr>
          <a:lstStyle/>
          <a:p>
            <a:pPr algn="ctr">
              <a:lnSpc>
                <a:spcPct val="100000"/>
              </a:lnSpc>
              <a:spcAft>
                <a:spcPts val="0"/>
              </a:spcAft>
            </a:pPr>
            <a:r>
              <a:rPr sz="1200" b="1" i="0">
                <a:solidFill>
                  <a:srgbClr val="464D4A"/>
                </a:solidFill>
                <a:latin typeface="Roboto"/>
              </a:rPr>
              <a:t>Paris · ou en distanciel</a:t>
            </a:r>
          </a:p>
        </p:txBody>
      </p:sp>
      <p:sp>
        <p:nvSpPr>
          <p:cNvPr id="14" name="TextBox 13"/>
          <p:cNvSpPr txBox="1"/>
          <p:nvPr/>
        </p:nvSpPr>
        <p:spPr>
          <a:xfrm>
            <a:off x="548640" y="6400800"/>
            <a:ext cx="5486400" cy="274320"/>
          </a:xfrm>
          <a:prstGeom prst="rect">
            <a:avLst/>
          </a:prstGeom>
          <a:noFill/>
        </p:spPr>
        <p:txBody>
          <a:bodyPr wrap="square" lIns="0" tIns="0" rIns="0" bIns="0" anchor="t">
            <a:spAutoFit/>
          </a:bodyPr>
          <a:lstStyle/>
          <a:p>
            <a:pPr algn="l">
              <a:lnSpc>
                <a:spcPct val="100000"/>
              </a:lnSpc>
              <a:spcAft>
                <a:spcPts val="0"/>
              </a:spcAft>
            </a:pPr>
            <a:r>
              <a:rPr sz="950" b="0" i="1">
                <a:solidFill>
                  <a:srgbClr val="FFFFFF"/>
                </a:solidFill>
                <a:latin typeface="Roboto"/>
              </a:rPr>
              <a:t>séverine charbonnel · coaching &amp; formation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POURQUOI SE FORMER</a:t>
            </a:r>
          </a:p>
        </p:txBody>
      </p:sp>
      <p:sp>
        <p:nvSpPr>
          <p:cNvPr id="3" name="TextBox 2"/>
          <p:cNvSpPr txBox="1"/>
          <p:nvPr/>
        </p:nvSpPr>
        <p:spPr>
          <a:xfrm>
            <a:off x="502920" y="713232"/>
            <a:ext cx="9692640" cy="123444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8 bonnes raisons de miser sur les soft skills</a:t>
            </a:r>
          </a:p>
        </p:txBody>
      </p:sp>
      <p:sp>
        <p:nvSpPr>
          <p:cNvPr id="4" name="Oval 3"/>
          <p:cNvSpPr/>
          <p:nvPr/>
        </p:nvSpPr>
        <p:spPr>
          <a:xfrm>
            <a:off x="502920" y="206654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99339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les compétences comportementales qui font la différence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679192"/>
            <a:ext cx="10241280" cy="1430905"/>
          </a:xfrm>
          <a:prstGeom prst="rect">
            <a:avLst/>
          </a:prstGeom>
          <a:noFill/>
        </p:spPr>
        <p:txBody>
          <a:bodyPr wrap="square" lIns="0" tIns="0" rIns="0" bIns="0" anchor="t">
            <a:spAutoFit/>
          </a:bodyPr>
          <a:lstStyle/>
          <a:p>
            <a:pPr algn="l">
              <a:lnSpc>
                <a:spcPct val="130000"/>
              </a:lnSpc>
              <a:spcAft>
                <a:spcPts val="1200"/>
              </a:spcAft>
            </a:pPr>
            <a:r>
              <a:rPr sz="1300" b="0" i="0" dirty="0">
                <a:solidFill>
                  <a:srgbClr val="555555"/>
                </a:solidFill>
                <a:latin typeface="Roboto"/>
              </a:rPr>
              <a:t>Nous </a:t>
            </a:r>
            <a:r>
              <a:rPr sz="1300" b="0" i="0" dirty="0" err="1">
                <a:solidFill>
                  <a:srgbClr val="555555"/>
                </a:solidFill>
                <a:latin typeface="Roboto"/>
              </a:rPr>
              <a:t>vivons</a:t>
            </a:r>
            <a:r>
              <a:rPr sz="1300" b="0" i="0" dirty="0">
                <a:solidFill>
                  <a:srgbClr val="555555"/>
                </a:solidFill>
                <a:latin typeface="Roboto"/>
              </a:rPr>
              <a:t> dans un monde de relations, </a:t>
            </a:r>
            <a:r>
              <a:rPr sz="1300" b="0" i="0" dirty="0" err="1">
                <a:solidFill>
                  <a:srgbClr val="555555"/>
                </a:solidFill>
                <a:latin typeface="Roboto"/>
              </a:rPr>
              <a:t>en</a:t>
            </a:r>
            <a:r>
              <a:rPr sz="1300" b="0" i="0" dirty="0">
                <a:solidFill>
                  <a:srgbClr val="555555"/>
                </a:solidFill>
                <a:latin typeface="Roboto"/>
              </a:rPr>
              <a:t> </a:t>
            </a:r>
            <a:r>
              <a:rPr sz="1300" b="0" i="0" dirty="0" err="1">
                <a:solidFill>
                  <a:srgbClr val="555555"/>
                </a:solidFill>
                <a:latin typeface="Roboto"/>
              </a:rPr>
              <a:t>constante</a:t>
            </a:r>
            <a:r>
              <a:rPr sz="1300" b="0" i="0" dirty="0">
                <a:solidFill>
                  <a:srgbClr val="555555"/>
                </a:solidFill>
                <a:latin typeface="Roboto"/>
              </a:rPr>
              <a:t> </a:t>
            </a:r>
            <a:r>
              <a:rPr sz="1300" b="0" i="0" dirty="0" err="1">
                <a:solidFill>
                  <a:srgbClr val="555555"/>
                </a:solidFill>
                <a:latin typeface="Roboto"/>
              </a:rPr>
              <a:t>évolution</a:t>
            </a:r>
            <a:r>
              <a:rPr sz="1300" b="0" i="0" dirty="0">
                <a:solidFill>
                  <a:srgbClr val="555555"/>
                </a:solidFill>
                <a:latin typeface="Roboto"/>
              </a:rPr>
              <a:t>. Afin de </a:t>
            </a:r>
            <a:r>
              <a:rPr sz="1300" b="0" i="0" dirty="0" err="1">
                <a:solidFill>
                  <a:srgbClr val="555555"/>
                </a:solidFill>
                <a:latin typeface="Roboto"/>
              </a:rPr>
              <a:t>créer</a:t>
            </a:r>
            <a:r>
              <a:rPr sz="1300" b="0" i="0" dirty="0">
                <a:solidFill>
                  <a:srgbClr val="555555"/>
                </a:solidFill>
                <a:latin typeface="Roboto"/>
              </a:rPr>
              <a:t>, </a:t>
            </a:r>
            <a:r>
              <a:rPr sz="1300" b="0" i="0" dirty="0" err="1">
                <a:solidFill>
                  <a:srgbClr val="555555"/>
                </a:solidFill>
                <a:latin typeface="Roboto"/>
              </a:rPr>
              <a:t>d'entretenir</a:t>
            </a:r>
            <a:r>
              <a:rPr sz="1300" b="0" i="0" dirty="0">
                <a:solidFill>
                  <a:srgbClr val="555555"/>
                </a:solidFill>
                <a:latin typeface="Roboto"/>
              </a:rPr>
              <a:t> et de faire </a:t>
            </a:r>
            <a:r>
              <a:rPr sz="1300" b="0" i="0" dirty="0" err="1">
                <a:solidFill>
                  <a:srgbClr val="555555"/>
                </a:solidFill>
                <a:latin typeface="Roboto"/>
              </a:rPr>
              <a:t>perdurer</a:t>
            </a:r>
            <a:r>
              <a:rPr sz="1300" b="0" i="0" dirty="0">
                <a:solidFill>
                  <a:srgbClr val="555555"/>
                </a:solidFill>
                <a:latin typeface="Roboto"/>
              </a:rPr>
              <a:t> </a:t>
            </a:r>
            <a:r>
              <a:rPr sz="1300" b="0" i="0" dirty="0" err="1">
                <a:solidFill>
                  <a:srgbClr val="555555"/>
                </a:solidFill>
                <a:latin typeface="Roboto"/>
              </a:rPr>
              <a:t>ces</a:t>
            </a:r>
            <a:r>
              <a:rPr sz="1300" b="0" i="0" dirty="0">
                <a:solidFill>
                  <a:srgbClr val="555555"/>
                </a:solidFill>
                <a:latin typeface="Roboto"/>
              </a:rPr>
              <a:t> relations, </a:t>
            </a:r>
            <a:r>
              <a:rPr sz="1300" b="0" i="0" dirty="0" err="1">
                <a:solidFill>
                  <a:srgbClr val="555555"/>
                </a:solidFill>
                <a:latin typeface="Roboto"/>
              </a:rPr>
              <a:t>l'acquisition</a:t>
            </a:r>
            <a:r>
              <a:rPr sz="1300" b="0" i="0" dirty="0">
                <a:solidFill>
                  <a:srgbClr val="555555"/>
                </a:solidFill>
                <a:latin typeface="Roboto"/>
              </a:rPr>
              <a:t> de </a:t>
            </a:r>
            <a:r>
              <a:rPr sz="1300" b="0" i="0" dirty="0" err="1">
                <a:solidFill>
                  <a:srgbClr val="555555"/>
                </a:solidFill>
                <a:latin typeface="Roboto"/>
              </a:rPr>
              <a:t>compétences</a:t>
            </a:r>
            <a:r>
              <a:rPr sz="1300" b="0" i="0" dirty="0">
                <a:solidFill>
                  <a:srgbClr val="555555"/>
                </a:solidFill>
                <a:latin typeface="Roboto"/>
              </a:rPr>
              <a:t> </a:t>
            </a:r>
            <a:r>
              <a:rPr sz="1300" b="0" i="0" dirty="0" err="1">
                <a:solidFill>
                  <a:srgbClr val="555555"/>
                </a:solidFill>
                <a:latin typeface="Roboto"/>
              </a:rPr>
              <a:t>comportementales</a:t>
            </a:r>
            <a:r>
              <a:rPr sz="1300" b="0" i="0" dirty="0">
                <a:solidFill>
                  <a:srgbClr val="555555"/>
                </a:solidFill>
                <a:latin typeface="Roboto"/>
              </a:rPr>
              <a:t> </a:t>
            </a:r>
            <a:r>
              <a:rPr sz="1300" b="0" i="0" dirty="0" err="1">
                <a:solidFill>
                  <a:srgbClr val="555555"/>
                </a:solidFill>
                <a:latin typeface="Roboto"/>
              </a:rPr>
              <a:t>dites</a:t>
            </a:r>
            <a:r>
              <a:rPr sz="1300" b="0" i="0" dirty="0">
                <a:solidFill>
                  <a:srgbClr val="555555"/>
                </a:solidFill>
                <a:latin typeface="Roboto"/>
              </a:rPr>
              <a:t> soft skills est </a:t>
            </a:r>
            <a:r>
              <a:rPr sz="1300" b="0" i="0" dirty="0" err="1">
                <a:solidFill>
                  <a:srgbClr val="555555"/>
                </a:solidFill>
                <a:latin typeface="Roboto"/>
              </a:rPr>
              <a:t>fondamentale</a:t>
            </a:r>
            <a:r>
              <a:rPr sz="1300" b="0" i="0" dirty="0">
                <a:solidFill>
                  <a:srgbClr val="555555"/>
                </a:solidFill>
                <a:latin typeface="Roboto"/>
              </a:rPr>
              <a:t>. Les soft skills </a:t>
            </a:r>
            <a:r>
              <a:rPr sz="1300" b="0" i="0" dirty="0" err="1">
                <a:solidFill>
                  <a:srgbClr val="555555"/>
                </a:solidFill>
                <a:latin typeface="Roboto"/>
              </a:rPr>
              <a:t>sont</a:t>
            </a:r>
            <a:r>
              <a:rPr sz="1300" b="0" i="0" dirty="0">
                <a:solidFill>
                  <a:srgbClr val="555555"/>
                </a:solidFill>
                <a:latin typeface="Roboto"/>
              </a:rPr>
              <a:t> des traits de </a:t>
            </a:r>
            <a:r>
              <a:rPr sz="1300" b="0" i="0" dirty="0" err="1">
                <a:solidFill>
                  <a:srgbClr val="555555"/>
                </a:solidFill>
                <a:latin typeface="Roboto"/>
              </a:rPr>
              <a:t>personnalité</a:t>
            </a:r>
            <a:r>
              <a:rPr sz="1300" b="0" i="0" dirty="0">
                <a:solidFill>
                  <a:srgbClr val="555555"/>
                </a:solidFill>
                <a:latin typeface="Roboto"/>
              </a:rPr>
              <a:t>, des </a:t>
            </a:r>
            <a:r>
              <a:rPr sz="1300" b="0" i="0" dirty="0" err="1">
                <a:solidFill>
                  <a:srgbClr val="555555"/>
                </a:solidFill>
                <a:latin typeface="Roboto"/>
              </a:rPr>
              <a:t>caractéristiques</a:t>
            </a:r>
            <a:r>
              <a:rPr sz="1300" b="0" i="0" dirty="0">
                <a:solidFill>
                  <a:srgbClr val="555555"/>
                </a:solidFill>
                <a:latin typeface="Roboto"/>
              </a:rPr>
              <a:t> </a:t>
            </a:r>
            <a:r>
              <a:rPr sz="1300" b="0" i="0" dirty="0" err="1">
                <a:solidFill>
                  <a:srgbClr val="555555"/>
                </a:solidFill>
                <a:latin typeface="Roboto"/>
              </a:rPr>
              <a:t>sociales</a:t>
            </a:r>
            <a:r>
              <a:rPr sz="1300" b="0" i="0" dirty="0">
                <a:solidFill>
                  <a:srgbClr val="555555"/>
                </a:solidFill>
                <a:latin typeface="Roboto"/>
              </a:rPr>
              <a:t> et des aptitudes </a:t>
            </a:r>
            <a:r>
              <a:rPr sz="1300" b="0" i="0" dirty="0" err="1">
                <a:solidFill>
                  <a:srgbClr val="555555"/>
                </a:solidFill>
                <a:latin typeface="Roboto"/>
              </a:rPr>
              <a:t>émotionnelles</a:t>
            </a:r>
            <a:r>
              <a:rPr sz="1300" b="0" i="0" dirty="0">
                <a:solidFill>
                  <a:srgbClr val="555555"/>
                </a:solidFill>
                <a:latin typeface="Roboto"/>
              </a:rPr>
              <a:t> qui </a:t>
            </a:r>
            <a:r>
              <a:rPr sz="1300" b="0" i="0" dirty="0" err="1">
                <a:solidFill>
                  <a:srgbClr val="555555"/>
                </a:solidFill>
                <a:latin typeface="Roboto"/>
              </a:rPr>
              <a:t>influencent</a:t>
            </a:r>
            <a:r>
              <a:rPr sz="1300" b="0" i="0" dirty="0">
                <a:solidFill>
                  <a:srgbClr val="555555"/>
                </a:solidFill>
                <a:latin typeface="Roboto"/>
              </a:rPr>
              <a:t> </a:t>
            </a:r>
            <a:r>
              <a:rPr sz="1300" b="0" i="0" dirty="0" err="1">
                <a:solidFill>
                  <a:srgbClr val="555555"/>
                </a:solidFill>
                <a:latin typeface="Roboto"/>
              </a:rPr>
              <a:t>notre</a:t>
            </a:r>
            <a:r>
              <a:rPr sz="1300" b="0" i="0" dirty="0">
                <a:solidFill>
                  <a:srgbClr val="555555"/>
                </a:solidFill>
                <a:latin typeface="Roboto"/>
              </a:rPr>
              <a:t> façon </a:t>
            </a:r>
            <a:r>
              <a:rPr sz="1300" b="0" i="0" dirty="0" err="1">
                <a:solidFill>
                  <a:srgbClr val="555555"/>
                </a:solidFill>
                <a:latin typeface="Roboto"/>
              </a:rPr>
              <a:t>d'interagir</a:t>
            </a:r>
            <a:r>
              <a:rPr sz="1300" b="0" i="0" dirty="0">
                <a:solidFill>
                  <a:srgbClr val="555555"/>
                </a:solidFill>
                <a:latin typeface="Roboto"/>
              </a:rPr>
              <a:t> avec les </a:t>
            </a:r>
            <a:r>
              <a:rPr sz="1300" b="0" i="0" dirty="0" err="1">
                <a:solidFill>
                  <a:srgbClr val="555555"/>
                </a:solidFill>
                <a:latin typeface="Roboto"/>
              </a:rPr>
              <a:t>autres</a:t>
            </a:r>
            <a:r>
              <a:rPr sz="1300" b="0" i="0" dirty="0">
                <a:solidFill>
                  <a:srgbClr val="555555"/>
                </a:solidFill>
                <a:latin typeface="Roboto"/>
              </a:rPr>
              <a:t>.</a:t>
            </a:r>
          </a:p>
          <a:p>
            <a:pPr algn="l">
              <a:lnSpc>
                <a:spcPct val="130000"/>
              </a:lnSpc>
              <a:spcAft>
                <a:spcPts val="1200"/>
              </a:spcAft>
            </a:pPr>
            <a:r>
              <a:rPr sz="1300" b="0" i="0" dirty="0" err="1">
                <a:solidFill>
                  <a:srgbClr val="555555"/>
                </a:solidFill>
                <a:latin typeface="Roboto"/>
              </a:rPr>
              <a:t>Convaincue</a:t>
            </a:r>
            <a:r>
              <a:rPr sz="1300" b="0" i="0" dirty="0">
                <a:solidFill>
                  <a:srgbClr val="555555"/>
                </a:solidFill>
                <a:latin typeface="Roboto"/>
              </a:rPr>
              <a:t> et </a:t>
            </a:r>
            <a:r>
              <a:rPr sz="1300" b="0" i="0" dirty="0" err="1">
                <a:solidFill>
                  <a:srgbClr val="555555"/>
                </a:solidFill>
                <a:latin typeface="Roboto"/>
              </a:rPr>
              <a:t>passionnée</a:t>
            </a:r>
            <a:r>
              <a:rPr sz="1300" b="0" i="0" dirty="0">
                <a:solidFill>
                  <a:srgbClr val="555555"/>
                </a:solidFill>
                <a:latin typeface="Roboto"/>
              </a:rPr>
              <a:t> par </a:t>
            </a:r>
            <a:r>
              <a:rPr sz="1300" b="0" i="0" dirty="0" err="1">
                <a:solidFill>
                  <a:srgbClr val="555555"/>
                </a:solidFill>
                <a:latin typeface="Roboto"/>
              </a:rPr>
              <a:t>ce</a:t>
            </a:r>
            <a:r>
              <a:rPr sz="1300" b="0" i="0" dirty="0">
                <a:solidFill>
                  <a:srgbClr val="555555"/>
                </a:solidFill>
                <a:latin typeface="Roboto"/>
              </a:rPr>
              <a:t> </a:t>
            </a:r>
            <a:r>
              <a:rPr sz="1300" b="0" i="0" dirty="0" err="1">
                <a:solidFill>
                  <a:srgbClr val="555555"/>
                </a:solidFill>
                <a:latin typeface="Roboto"/>
              </a:rPr>
              <a:t>sujet</a:t>
            </a:r>
            <a:r>
              <a:rPr sz="1300" b="0" i="0" dirty="0">
                <a:solidFill>
                  <a:srgbClr val="555555"/>
                </a:solidFill>
                <a:latin typeface="Roboto"/>
              </a:rPr>
              <a:t>, je propose un ensemble de formations pensées et </a:t>
            </a:r>
            <a:r>
              <a:rPr sz="1300" b="0" i="0" dirty="0" err="1">
                <a:solidFill>
                  <a:srgbClr val="555555"/>
                </a:solidFill>
                <a:latin typeface="Roboto"/>
              </a:rPr>
              <a:t>construites</a:t>
            </a:r>
            <a:r>
              <a:rPr sz="1300" b="0" i="0" dirty="0">
                <a:solidFill>
                  <a:srgbClr val="555555"/>
                </a:solidFill>
                <a:latin typeface="Roboto"/>
              </a:rPr>
              <a:t> avec vous, au plus près des </a:t>
            </a:r>
            <a:r>
              <a:rPr sz="1300" b="0" i="0" dirty="0" err="1">
                <a:solidFill>
                  <a:srgbClr val="555555"/>
                </a:solidFill>
                <a:latin typeface="Roboto"/>
              </a:rPr>
              <a:t>attentes</a:t>
            </a:r>
            <a:r>
              <a:rPr sz="1300" b="0" i="0" dirty="0">
                <a:solidFill>
                  <a:srgbClr val="555555"/>
                </a:solidFill>
                <a:latin typeface="Roboto"/>
              </a:rPr>
              <a:t> de </a:t>
            </a:r>
            <a:r>
              <a:rPr sz="1300" b="0" i="0" dirty="0" err="1">
                <a:solidFill>
                  <a:srgbClr val="555555"/>
                </a:solidFill>
                <a:latin typeface="Roboto"/>
              </a:rPr>
              <a:t>chaque</a:t>
            </a:r>
            <a:r>
              <a:rPr sz="1300" b="0" i="0" dirty="0">
                <a:solidFill>
                  <a:srgbClr val="555555"/>
                </a:solidFill>
                <a:latin typeface="Roboto"/>
              </a:rPr>
              <a:t> client..</a:t>
            </a: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2 / 12</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5486400" cy="6858000"/>
          </a:xfrm>
          <a:prstGeom prst="rect">
            <a:avLst/>
          </a:prstGeom>
          <a:solidFill>
            <a:srgbClr val="F7E5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5486400" y="0"/>
            <a:ext cx="6705295" cy="685800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10362895" y="5029200"/>
            <a:ext cx="2377440" cy="2377440"/>
          </a:xfrm>
          <a:prstGeom prst="ellipse">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31520" y="2103120"/>
            <a:ext cx="4206240" cy="1828800"/>
          </a:xfrm>
          <a:prstGeom prst="rect">
            <a:avLst/>
          </a:prstGeom>
          <a:noFill/>
        </p:spPr>
        <p:txBody>
          <a:bodyPr wrap="square" lIns="0" tIns="0" rIns="0" bIns="0" anchor="t">
            <a:spAutoFit/>
          </a:bodyPr>
          <a:lstStyle/>
          <a:p>
            <a:pPr algn="l">
              <a:lnSpc>
                <a:spcPct val="100000"/>
              </a:lnSpc>
              <a:spcAft>
                <a:spcPts val="0"/>
              </a:spcAft>
            </a:pPr>
            <a:r>
              <a:rPr sz="8000" b="1" i="1" dirty="0">
                <a:solidFill>
                  <a:srgbClr val="B8798E"/>
                </a:solidFill>
                <a:latin typeface="Playfair Display"/>
              </a:rPr>
              <a:t>92</a:t>
            </a:r>
          </a:p>
        </p:txBody>
      </p:sp>
      <p:sp>
        <p:nvSpPr>
          <p:cNvPr id="6" name="TextBox 5"/>
          <p:cNvSpPr txBox="1"/>
          <p:nvPr/>
        </p:nvSpPr>
        <p:spPr>
          <a:xfrm>
            <a:off x="731520" y="1371600"/>
            <a:ext cx="2743200" cy="914400"/>
          </a:xfrm>
          <a:prstGeom prst="rect">
            <a:avLst/>
          </a:prstGeom>
          <a:noFill/>
        </p:spPr>
        <p:txBody>
          <a:bodyPr wrap="square" lIns="0" tIns="0" rIns="0" bIns="0" anchor="t">
            <a:spAutoFit/>
          </a:bodyPr>
          <a:lstStyle/>
          <a:p>
            <a:pPr algn="l">
              <a:lnSpc>
                <a:spcPct val="100000"/>
              </a:lnSpc>
              <a:spcAft>
                <a:spcPts val="0"/>
              </a:spcAft>
            </a:pPr>
            <a:r>
              <a:rPr sz="3400" b="1" i="0">
                <a:solidFill>
                  <a:srgbClr val="464D4A"/>
                </a:solidFill>
                <a:latin typeface="Playfair Display"/>
              </a:rPr>
              <a:t>%</a:t>
            </a:r>
          </a:p>
        </p:txBody>
      </p:sp>
      <p:sp>
        <p:nvSpPr>
          <p:cNvPr id="7" name="TextBox 6"/>
          <p:cNvSpPr txBox="1"/>
          <p:nvPr/>
        </p:nvSpPr>
        <p:spPr>
          <a:xfrm>
            <a:off x="777240" y="3794760"/>
            <a:ext cx="4114800" cy="822960"/>
          </a:xfrm>
          <a:prstGeom prst="rect">
            <a:avLst/>
          </a:prstGeom>
          <a:noFill/>
        </p:spPr>
        <p:txBody>
          <a:bodyPr wrap="square" lIns="0" tIns="0" rIns="0" bIns="0" anchor="t">
            <a:spAutoFit/>
          </a:bodyPr>
          <a:lstStyle/>
          <a:p>
            <a:pPr algn="l">
              <a:lnSpc>
                <a:spcPct val="120000"/>
              </a:lnSpc>
              <a:spcAft>
                <a:spcPts val="0"/>
              </a:spcAft>
            </a:pPr>
            <a:r>
              <a:rPr sz="1400" b="0" i="1">
                <a:solidFill>
                  <a:srgbClr val="464D4A"/>
                </a:solidFill>
                <a:latin typeface="Playfair Display"/>
              </a:rPr>
              <a:t>des recruteurs estiment que les soft skills sont aussi importantes, voire plus, que les compétences techniques.</a:t>
            </a:r>
          </a:p>
        </p:txBody>
      </p:sp>
      <p:sp>
        <p:nvSpPr>
          <p:cNvPr id="8" name="TextBox 7"/>
          <p:cNvSpPr txBox="1"/>
          <p:nvPr/>
        </p:nvSpPr>
        <p:spPr>
          <a:xfrm>
            <a:off x="6035040" y="1828800"/>
            <a:ext cx="914400" cy="640080"/>
          </a:xfrm>
          <a:prstGeom prst="rect">
            <a:avLst/>
          </a:prstGeom>
          <a:noFill/>
        </p:spPr>
        <p:txBody>
          <a:bodyPr wrap="square" lIns="0" tIns="0" rIns="0" bIns="0" anchor="t">
            <a:spAutoFit/>
          </a:bodyPr>
          <a:lstStyle/>
          <a:p>
            <a:pPr algn="l">
              <a:lnSpc>
                <a:spcPct val="100000"/>
              </a:lnSpc>
              <a:spcAft>
                <a:spcPts val="0"/>
              </a:spcAft>
            </a:pPr>
            <a:r>
              <a:rPr sz="4000" b="1" i="0">
                <a:solidFill>
                  <a:srgbClr val="B8798E"/>
                </a:solidFill>
                <a:latin typeface="Playfair Display"/>
              </a:rPr>
              <a:t>“</a:t>
            </a:r>
          </a:p>
        </p:txBody>
      </p:sp>
      <p:sp>
        <p:nvSpPr>
          <p:cNvPr id="9" name="TextBox 8"/>
          <p:cNvSpPr txBox="1"/>
          <p:nvPr/>
        </p:nvSpPr>
        <p:spPr>
          <a:xfrm>
            <a:off x="6035040" y="2468880"/>
            <a:ext cx="5242255" cy="1828800"/>
          </a:xfrm>
          <a:prstGeom prst="rect">
            <a:avLst/>
          </a:prstGeom>
          <a:noFill/>
        </p:spPr>
        <p:txBody>
          <a:bodyPr wrap="square" lIns="0" tIns="0" rIns="0" bIns="0" anchor="t">
            <a:spAutoFit/>
          </a:bodyPr>
          <a:lstStyle/>
          <a:p>
            <a:pPr algn="l">
              <a:lnSpc>
                <a:spcPct val="125000"/>
              </a:lnSpc>
              <a:spcAft>
                <a:spcPts val="0"/>
              </a:spcAft>
            </a:pPr>
            <a:r>
              <a:rPr sz="1700" b="1" i="1">
                <a:solidFill>
                  <a:srgbClr val="FFFFFF"/>
                </a:solidFill>
                <a:latin typeface="Playfair Display"/>
              </a:rPr>
              <a:t>Convaincue que la théorie seule ne suffit pas, je mêle apports concrets et mises en situation pour que chacun vive et incarne les notions abordées.</a:t>
            </a:r>
          </a:p>
        </p:txBody>
      </p:sp>
      <p:sp>
        <p:nvSpPr>
          <p:cNvPr id="10" name="Rectangle 9"/>
          <p:cNvSpPr/>
          <p:nvPr/>
        </p:nvSpPr>
        <p:spPr>
          <a:xfrm>
            <a:off x="6035040" y="4160520"/>
            <a:ext cx="1097280" cy="1905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035040" y="4297680"/>
            <a:ext cx="3657600" cy="36576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SOURCE — ENQUÊTE LINKEDIN</a:t>
            </a:r>
          </a:p>
        </p:txBody>
      </p:sp>
      <p:sp>
        <p:nvSpPr>
          <p:cNvPr id="12" name="TextBox 11"/>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13" name="TextBox 12"/>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3 / 12</a:t>
            </a:r>
          </a:p>
        </p:txBody>
      </p:sp>
      <p:sp>
        <p:nvSpPr>
          <p:cNvPr id="14" name="Rectangle 13"/>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169277"/>
          </a:xfrm>
          <a:prstGeom prst="rect">
            <a:avLst/>
          </a:prstGeom>
          <a:noFill/>
        </p:spPr>
        <p:txBody>
          <a:bodyPr wrap="square" lIns="0" tIns="0" rIns="0" bIns="0" anchor="t">
            <a:spAutoFit/>
          </a:bodyPr>
          <a:lstStyle/>
          <a:p>
            <a:pPr algn="l">
              <a:lnSpc>
                <a:spcPct val="100000"/>
              </a:lnSpc>
              <a:spcAft>
                <a:spcPts val="0"/>
              </a:spcAft>
            </a:pPr>
            <a:r>
              <a:rPr lang="fr-FR" sz="1100" b="1" dirty="0">
                <a:solidFill>
                  <a:srgbClr val="B8798E"/>
                </a:solidFill>
                <a:latin typeface="Roboto"/>
              </a:rPr>
              <a:t>MON</a:t>
            </a:r>
            <a:r>
              <a:rPr sz="1100" b="1" i="0" dirty="0">
                <a:solidFill>
                  <a:srgbClr val="B8798E"/>
                </a:solidFill>
                <a:latin typeface="Roboto"/>
              </a:rPr>
              <a:t> APPROCHE</a:t>
            </a:r>
          </a:p>
        </p:txBody>
      </p:sp>
      <p:sp>
        <p:nvSpPr>
          <p:cNvPr id="3" name="TextBox 2"/>
          <p:cNvSpPr txBox="1"/>
          <p:nvPr/>
        </p:nvSpPr>
        <p:spPr>
          <a:xfrm>
            <a:off x="502920" y="713232"/>
            <a:ext cx="9692640" cy="841705"/>
          </a:xfrm>
          <a:prstGeom prst="rect">
            <a:avLst/>
          </a:prstGeom>
          <a:noFill/>
        </p:spPr>
        <p:txBody>
          <a:bodyPr wrap="square" lIns="0" tIns="0" rIns="0" bIns="0" anchor="t">
            <a:spAutoFit/>
          </a:bodyPr>
          <a:lstStyle/>
          <a:p>
            <a:pPr>
              <a:lnSpc>
                <a:spcPct val="105000"/>
              </a:lnSpc>
            </a:pPr>
            <a:r>
              <a:rPr lang="fr-FR" sz="2700" b="1" dirty="0">
                <a:solidFill>
                  <a:srgbClr val="464D4A"/>
                </a:solidFill>
                <a:latin typeface="Playfair Display"/>
              </a:rPr>
              <a:t>Une pédagogie ancrée dans le réel</a:t>
            </a:r>
          </a:p>
          <a:p>
            <a:pPr algn="l">
              <a:lnSpc>
                <a:spcPct val="105000"/>
              </a:lnSpc>
              <a:spcAft>
                <a:spcPts val="0"/>
              </a:spcAft>
            </a:pPr>
            <a:endParaRPr sz="2700" b="1" i="0" dirty="0">
              <a:solidFill>
                <a:srgbClr val="464D4A"/>
              </a:solidFill>
              <a:latin typeface="Playfair Display"/>
            </a:endParaRP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5975" y="1408827"/>
            <a:ext cx="9601200" cy="615553"/>
          </a:xfrm>
          <a:prstGeom prst="rect">
            <a:avLst/>
          </a:prstGeom>
          <a:noFill/>
        </p:spPr>
        <p:txBody>
          <a:bodyPr wrap="square" lIns="0" tIns="0" rIns="0" bIns="0" anchor="t">
            <a:spAutoFit/>
          </a:bodyPr>
          <a:lstStyle/>
          <a:p>
            <a:pPr fontAlgn="base"/>
            <a:r>
              <a:rPr lang="fr-FR" sz="1300" i="1" dirty="0">
                <a:solidFill>
                  <a:srgbClr val="555555"/>
                </a:solidFill>
                <a:latin typeface="Playfair Display"/>
              </a:rPr>
              <a:t>L’objectif n’est pas de “savoir”, mais de savoir faire autrement.</a:t>
            </a:r>
          </a:p>
          <a:p>
            <a:r>
              <a:rPr lang="fr-FR" sz="1400" dirty="0"/>
              <a:t> </a:t>
            </a:r>
          </a:p>
          <a:p>
            <a:pPr algn="l">
              <a:lnSpc>
                <a:spcPct val="100000"/>
              </a:lnSpc>
              <a:spcAft>
                <a:spcPts val="0"/>
              </a:spcAft>
            </a:pPr>
            <a:endParaRPr sz="1300" b="0" i="1" dirty="0">
              <a:solidFill>
                <a:srgbClr val="555555"/>
              </a:solidFill>
              <a:latin typeface="Playfair Display"/>
            </a:endParaRP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084832"/>
            <a:ext cx="10241280" cy="2237279"/>
          </a:xfrm>
          <a:prstGeom prst="rect">
            <a:avLst/>
          </a:prstGeom>
          <a:noFill/>
        </p:spPr>
        <p:txBody>
          <a:bodyPr wrap="square" lIns="0" tIns="0" rIns="0" bIns="0" anchor="t">
            <a:spAutoFit/>
          </a:bodyPr>
          <a:lstStyle/>
          <a:p>
            <a:pPr fontAlgn="base"/>
            <a:r>
              <a:rPr lang="fr-FR" sz="1300" dirty="0">
                <a:solidFill>
                  <a:srgbClr val="555555"/>
                </a:solidFill>
                <a:latin typeface="Roboto"/>
              </a:rPr>
              <a:t>Mes formations ne sont ni théoriques ni descendantes.</a:t>
            </a:r>
          </a:p>
          <a:p>
            <a:pPr fontAlgn="base"/>
            <a:endParaRPr lang="fr-FR" sz="1300" dirty="0">
              <a:solidFill>
                <a:srgbClr val="555555"/>
              </a:solidFill>
              <a:latin typeface="Roboto"/>
            </a:endParaRPr>
          </a:p>
          <a:p>
            <a:pPr fontAlgn="base"/>
            <a:r>
              <a:rPr lang="fr-FR" sz="1300" dirty="0">
                <a:solidFill>
                  <a:srgbClr val="555555"/>
                </a:solidFill>
                <a:latin typeface="Roboto"/>
              </a:rPr>
              <a:t>Elles reposent sur :</a:t>
            </a:r>
          </a:p>
          <a:p>
            <a:pPr fontAlgn="base"/>
            <a:endParaRPr lang="fr-FR" sz="1300" dirty="0">
              <a:solidFill>
                <a:srgbClr val="555555"/>
              </a:solidFill>
              <a:latin typeface="Roboto"/>
            </a:endParaRPr>
          </a:p>
          <a:p>
            <a:pPr marL="285750" lvl="0" indent="-285750" fontAlgn="base">
              <a:buFont typeface="Arial" panose="020B0604020202020204" pitchFamily="34" charset="0"/>
              <a:buChar char="•"/>
            </a:pPr>
            <a:r>
              <a:rPr lang="fr-FR" sz="1300" dirty="0">
                <a:solidFill>
                  <a:srgbClr val="555555"/>
                </a:solidFill>
                <a:latin typeface="Roboto"/>
              </a:rPr>
              <a:t>des apports clairs et structurés</a:t>
            </a:r>
          </a:p>
          <a:p>
            <a:pPr marL="285750" lvl="0" indent="-285750" fontAlgn="base">
              <a:buFont typeface="Arial" panose="020B0604020202020204" pitchFamily="34" charset="0"/>
              <a:buChar char="•"/>
            </a:pPr>
            <a:r>
              <a:rPr lang="fr-FR" sz="1300" dirty="0">
                <a:solidFill>
                  <a:srgbClr val="555555"/>
                </a:solidFill>
                <a:latin typeface="Roboto"/>
              </a:rPr>
              <a:t>des mises en situation concrètes</a:t>
            </a:r>
          </a:p>
          <a:p>
            <a:pPr marL="285750" lvl="0" indent="-285750" fontAlgn="base">
              <a:buFont typeface="Arial" panose="020B0604020202020204" pitchFamily="34" charset="0"/>
              <a:buChar char="•"/>
            </a:pPr>
            <a:r>
              <a:rPr lang="fr-FR" sz="1300" dirty="0">
                <a:solidFill>
                  <a:srgbClr val="555555"/>
                </a:solidFill>
                <a:latin typeface="Roboto"/>
              </a:rPr>
              <a:t>des échanges entre participants</a:t>
            </a:r>
          </a:p>
          <a:p>
            <a:pPr marL="285750" lvl="0" indent="-285750" fontAlgn="base">
              <a:buFont typeface="Arial" panose="020B0604020202020204" pitchFamily="34" charset="0"/>
              <a:buChar char="•"/>
            </a:pPr>
            <a:r>
              <a:rPr lang="fr-FR" sz="1300" dirty="0">
                <a:solidFill>
                  <a:srgbClr val="555555"/>
                </a:solidFill>
                <a:latin typeface="Roboto"/>
              </a:rPr>
              <a:t>des cas réels issus du terrain</a:t>
            </a:r>
          </a:p>
          <a:p>
            <a:pPr marL="285750" lvl="0" indent="-285750" fontAlgn="base">
              <a:buFont typeface="Arial" panose="020B0604020202020204" pitchFamily="34" charset="0"/>
              <a:buChar char="•"/>
            </a:pPr>
            <a:r>
              <a:rPr lang="fr-FR" sz="1300" dirty="0">
                <a:solidFill>
                  <a:srgbClr val="555555"/>
                </a:solidFill>
                <a:latin typeface="Roboto"/>
              </a:rPr>
              <a:t>une pédagogie active et engageante</a:t>
            </a:r>
          </a:p>
          <a:p>
            <a:pPr fontAlgn="base"/>
            <a:r>
              <a:rPr lang="fr-FR" sz="1300" dirty="0">
                <a:solidFill>
                  <a:srgbClr val="555555"/>
                </a:solidFill>
                <a:latin typeface="Roboto"/>
              </a:rPr>
              <a:t> </a:t>
            </a:r>
          </a:p>
          <a:p>
            <a:pPr algn="l">
              <a:lnSpc>
                <a:spcPct val="130000"/>
              </a:lnSpc>
              <a:spcAft>
                <a:spcPts val="1200"/>
              </a:spcAft>
            </a:pPr>
            <a:endParaRPr sz="1300" b="0" i="0" dirty="0">
              <a:solidFill>
                <a:srgbClr val="555555"/>
              </a:solidFill>
              <a:latin typeface="Roboto"/>
            </a:endParaRP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4 / 12</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OBJECTIFS PÉDAGOGIQUES</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À l'issue de la formation, vous saurez</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5 compétences clés développées durant l'atelier</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ounded Rectangle 6"/>
          <p:cNvSpPr/>
          <p:nvPr/>
        </p:nvSpPr>
        <p:spPr>
          <a:xfrm>
            <a:off x="502920" y="2084832"/>
            <a:ext cx="355793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685800" y="2173038"/>
            <a:ext cx="3219602" cy="461665"/>
          </a:xfrm>
          <a:prstGeom prst="rect">
            <a:avLst/>
          </a:prstGeom>
          <a:noFill/>
        </p:spPr>
        <p:txBody>
          <a:bodyPr wrap="square" lIns="0" tIns="0" rIns="0" bIns="0" anchor="t">
            <a:spAutoFit/>
          </a:bodyPr>
          <a:lstStyle/>
          <a:p>
            <a:pPr algn="l">
              <a:lnSpc>
                <a:spcPct val="100000"/>
              </a:lnSpc>
              <a:spcAft>
                <a:spcPts val="0"/>
              </a:spcAft>
            </a:pPr>
            <a:r>
              <a:rPr sz="3000" b="1" i="1" dirty="0">
                <a:solidFill>
                  <a:srgbClr val="B8798E"/>
                </a:solidFill>
                <a:latin typeface="Playfair Display"/>
              </a:rPr>
              <a:t>01</a:t>
            </a:r>
          </a:p>
        </p:txBody>
      </p:sp>
      <p:sp>
        <p:nvSpPr>
          <p:cNvPr id="9" name="Oval 8"/>
          <p:cNvSpPr/>
          <p:nvPr/>
        </p:nvSpPr>
        <p:spPr>
          <a:xfrm>
            <a:off x="795528" y="2862072"/>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85800" y="2999232"/>
            <a:ext cx="319217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Décrypter les enjeux pour soi et pour l'autre dans les interactions professionnelles</a:t>
            </a:r>
          </a:p>
        </p:txBody>
      </p:sp>
      <p:sp>
        <p:nvSpPr>
          <p:cNvPr id="11" name="Rounded Rectangle 10"/>
          <p:cNvSpPr/>
          <p:nvPr/>
        </p:nvSpPr>
        <p:spPr>
          <a:xfrm>
            <a:off x="4316882" y="2084832"/>
            <a:ext cx="355793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4518050" y="2157984"/>
            <a:ext cx="3192170" cy="640080"/>
          </a:xfrm>
          <a:prstGeom prst="rect">
            <a:avLst/>
          </a:prstGeom>
          <a:noFill/>
        </p:spPr>
        <p:txBody>
          <a:bodyPr wrap="square" lIns="0" tIns="0" rIns="0" bIns="0" anchor="t">
            <a:spAutoFit/>
          </a:bodyPr>
          <a:lstStyle/>
          <a:p>
            <a:pPr algn="l">
              <a:lnSpc>
                <a:spcPct val="100000"/>
              </a:lnSpc>
              <a:spcAft>
                <a:spcPts val="0"/>
              </a:spcAft>
            </a:pPr>
            <a:r>
              <a:rPr sz="3000" b="1" i="1" dirty="0">
                <a:solidFill>
                  <a:srgbClr val="B8798E"/>
                </a:solidFill>
                <a:latin typeface="Playfair Display"/>
              </a:rPr>
              <a:t>02</a:t>
            </a:r>
          </a:p>
        </p:txBody>
      </p:sp>
      <p:sp>
        <p:nvSpPr>
          <p:cNvPr id="13" name="Oval 12"/>
          <p:cNvSpPr/>
          <p:nvPr/>
        </p:nvSpPr>
        <p:spPr>
          <a:xfrm>
            <a:off x="4609490" y="2862072"/>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4499762" y="2999232"/>
            <a:ext cx="319217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Découvrir et s'approprier les concepts de l'analyse transactionnelle</a:t>
            </a:r>
          </a:p>
        </p:txBody>
      </p:sp>
      <p:sp>
        <p:nvSpPr>
          <p:cNvPr id="15" name="Rounded Rectangle 14"/>
          <p:cNvSpPr/>
          <p:nvPr/>
        </p:nvSpPr>
        <p:spPr>
          <a:xfrm>
            <a:off x="8130844" y="2084832"/>
            <a:ext cx="355793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8332012" y="2157984"/>
            <a:ext cx="3192170" cy="640080"/>
          </a:xfrm>
          <a:prstGeom prst="rect">
            <a:avLst/>
          </a:prstGeom>
          <a:noFill/>
        </p:spPr>
        <p:txBody>
          <a:bodyPr wrap="square" lIns="0" tIns="0" rIns="0" bIns="0" anchor="t">
            <a:spAutoFit/>
          </a:bodyPr>
          <a:lstStyle/>
          <a:p>
            <a:pPr algn="l">
              <a:lnSpc>
                <a:spcPct val="100000"/>
              </a:lnSpc>
              <a:spcAft>
                <a:spcPts val="0"/>
              </a:spcAft>
            </a:pPr>
            <a:r>
              <a:rPr sz="3000" b="1" i="1">
                <a:solidFill>
                  <a:srgbClr val="B8798E"/>
                </a:solidFill>
                <a:latin typeface="Playfair Display"/>
              </a:rPr>
              <a:t>03</a:t>
            </a:r>
          </a:p>
        </p:txBody>
      </p:sp>
      <p:sp>
        <p:nvSpPr>
          <p:cNvPr id="17" name="Oval 16"/>
          <p:cNvSpPr/>
          <p:nvPr/>
        </p:nvSpPr>
        <p:spPr>
          <a:xfrm>
            <a:off x="8423452" y="2862072"/>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8313724" y="2999232"/>
            <a:ext cx="319217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Mettre en œuvre l'analyse transactionnelle au quotidien dans ses relations de travail</a:t>
            </a:r>
          </a:p>
        </p:txBody>
      </p:sp>
      <p:sp>
        <p:nvSpPr>
          <p:cNvPr id="19" name="Rounded Rectangle 18"/>
          <p:cNvSpPr/>
          <p:nvPr/>
        </p:nvSpPr>
        <p:spPr>
          <a:xfrm>
            <a:off x="502920" y="3758184"/>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704088" y="3831336"/>
            <a:ext cx="5097780" cy="640080"/>
          </a:xfrm>
          <a:prstGeom prst="rect">
            <a:avLst/>
          </a:prstGeom>
          <a:noFill/>
        </p:spPr>
        <p:txBody>
          <a:bodyPr wrap="square" lIns="0" tIns="0" rIns="0" bIns="0" anchor="t">
            <a:spAutoFit/>
          </a:bodyPr>
          <a:lstStyle/>
          <a:p>
            <a:pPr algn="l">
              <a:lnSpc>
                <a:spcPct val="100000"/>
              </a:lnSpc>
              <a:spcAft>
                <a:spcPts val="0"/>
              </a:spcAft>
            </a:pPr>
            <a:r>
              <a:rPr sz="3000" b="1" i="1">
                <a:solidFill>
                  <a:srgbClr val="B8798E"/>
                </a:solidFill>
                <a:latin typeface="Playfair Display"/>
              </a:rPr>
              <a:t>04</a:t>
            </a:r>
          </a:p>
        </p:txBody>
      </p:sp>
      <p:sp>
        <p:nvSpPr>
          <p:cNvPr id="21" name="Oval 20"/>
          <p:cNvSpPr/>
          <p:nvPr/>
        </p:nvSpPr>
        <p:spPr>
          <a:xfrm>
            <a:off x="795528" y="4535424"/>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85800" y="4672584"/>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Contribuer au développement de relations professionnelles constructives et dynamiques</a:t>
            </a:r>
          </a:p>
        </p:txBody>
      </p:sp>
      <p:sp>
        <p:nvSpPr>
          <p:cNvPr id="23" name="Rounded Rectangle 22"/>
          <p:cNvSpPr/>
          <p:nvPr/>
        </p:nvSpPr>
        <p:spPr>
          <a:xfrm>
            <a:off x="6222492" y="3758184"/>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6423660" y="3831336"/>
            <a:ext cx="5097780" cy="640080"/>
          </a:xfrm>
          <a:prstGeom prst="rect">
            <a:avLst/>
          </a:prstGeom>
          <a:noFill/>
        </p:spPr>
        <p:txBody>
          <a:bodyPr wrap="square" lIns="0" tIns="0" rIns="0" bIns="0" anchor="t">
            <a:spAutoFit/>
          </a:bodyPr>
          <a:lstStyle/>
          <a:p>
            <a:pPr algn="l">
              <a:lnSpc>
                <a:spcPct val="100000"/>
              </a:lnSpc>
              <a:spcAft>
                <a:spcPts val="0"/>
              </a:spcAft>
            </a:pPr>
            <a:r>
              <a:rPr sz="3000" b="1" i="1">
                <a:solidFill>
                  <a:srgbClr val="B8798E"/>
                </a:solidFill>
                <a:latin typeface="Playfair Display"/>
              </a:rPr>
              <a:t>05</a:t>
            </a:r>
          </a:p>
        </p:txBody>
      </p:sp>
      <p:sp>
        <p:nvSpPr>
          <p:cNvPr id="25" name="Oval 24"/>
          <p:cNvSpPr/>
          <p:nvPr/>
        </p:nvSpPr>
        <p:spPr>
          <a:xfrm>
            <a:off x="6515100" y="4535424"/>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6405372" y="4672584"/>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Appliquer les concepts de l'analyse transactionnelle aux relations difficiles</a:t>
            </a:r>
          </a:p>
        </p:txBody>
      </p:sp>
      <p:sp>
        <p:nvSpPr>
          <p:cNvPr id="31" name="TextBox 30"/>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2" name="TextBox 31"/>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5 / 12</a:t>
            </a:r>
          </a:p>
        </p:txBody>
      </p:sp>
      <p:sp>
        <p:nvSpPr>
          <p:cNvPr id="33" name="Rectangle 32"/>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LE CONTENU — 1/2</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Comprendre ses états du moi et ses drivers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mieux se connaître pour mieux interagir</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29" name="TextBox 28"/>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0" name="TextBox 29"/>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6 / 12</a:t>
            </a:r>
          </a:p>
        </p:txBody>
      </p:sp>
      <p:sp>
        <p:nvSpPr>
          <p:cNvPr id="31" name="Rectangle 30"/>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ounded Rectangle 31"/>
          <p:cNvSpPr/>
          <p:nvPr/>
        </p:nvSpPr>
        <p:spPr>
          <a:xfrm>
            <a:off x="502920" y="2039112"/>
            <a:ext cx="3514039"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32"/>
          <p:cNvSpPr/>
          <p:nvPr/>
        </p:nvSpPr>
        <p:spPr>
          <a:xfrm>
            <a:off x="502920" y="2039112"/>
            <a:ext cx="54864"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Oval 33"/>
          <p:cNvSpPr/>
          <p:nvPr/>
        </p:nvSpPr>
        <p:spPr>
          <a:xfrm>
            <a:off x="822960" y="2313432"/>
            <a:ext cx="566928" cy="56692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sz="2000" b="1">
                <a:solidFill>
                  <a:srgbClr val="FFFFFF"/>
                </a:solidFill>
                <a:latin typeface="Roboto"/>
              </a:rPr>
              <a:t>1</a:t>
            </a:r>
          </a:p>
        </p:txBody>
      </p:sp>
      <p:sp>
        <p:nvSpPr>
          <p:cNvPr id="35" name="TextBox 34"/>
          <p:cNvSpPr txBox="1"/>
          <p:nvPr/>
        </p:nvSpPr>
        <p:spPr>
          <a:xfrm>
            <a:off x="822960" y="2971800"/>
            <a:ext cx="2873959" cy="228600"/>
          </a:xfrm>
          <a:prstGeom prst="rect">
            <a:avLst/>
          </a:prstGeom>
          <a:noFill/>
        </p:spPr>
        <p:txBody>
          <a:bodyPr wrap="square" anchor="t">
            <a:spAutoFit/>
          </a:bodyPr>
          <a:lstStyle/>
          <a:p>
            <a:pPr algn="l"/>
            <a:r>
              <a:rPr sz="950" b="1" i="0">
                <a:solidFill>
                  <a:srgbClr val="B8798E"/>
                </a:solidFill>
                <a:latin typeface="Roboto"/>
              </a:rPr>
              <a:t>MODULE 1</a:t>
            </a:r>
          </a:p>
        </p:txBody>
      </p:sp>
      <p:sp>
        <p:nvSpPr>
          <p:cNvPr id="36" name="TextBox 35"/>
          <p:cNvSpPr txBox="1"/>
          <p:nvPr/>
        </p:nvSpPr>
        <p:spPr>
          <a:xfrm>
            <a:off x="822960" y="3209544"/>
            <a:ext cx="2873959" cy="685800"/>
          </a:xfrm>
          <a:prstGeom prst="rect">
            <a:avLst/>
          </a:prstGeom>
          <a:noFill/>
        </p:spPr>
        <p:txBody>
          <a:bodyPr wrap="square" anchor="t">
            <a:spAutoFit/>
          </a:bodyPr>
          <a:lstStyle/>
          <a:p>
            <a:pPr algn="l"/>
            <a:r>
              <a:rPr sz="1450" b="1" i="1">
                <a:solidFill>
                  <a:srgbClr val="464D4A"/>
                </a:solidFill>
                <a:latin typeface="Playfair Display"/>
              </a:rPr>
              <a:t>Partir à la rencontre de ses états du moi</a:t>
            </a:r>
          </a:p>
        </p:txBody>
      </p:sp>
      <p:sp>
        <p:nvSpPr>
          <p:cNvPr id="37" name="TextBox 36"/>
          <p:cNvSpPr txBox="1"/>
          <p:nvPr/>
        </p:nvSpPr>
        <p:spPr>
          <a:xfrm>
            <a:off x="822960" y="3913631"/>
            <a:ext cx="2873959" cy="228600"/>
          </a:xfrm>
          <a:prstGeom prst="rect">
            <a:avLst/>
          </a:prstGeom>
          <a:noFill/>
        </p:spPr>
        <p:txBody>
          <a:bodyPr wrap="square" anchor="t">
            <a:spAutoFit/>
          </a:bodyPr>
          <a:lstStyle/>
          <a:p>
            <a:pPr algn="l"/>
            <a:r>
              <a:rPr sz="1050" b="0" i="1">
                <a:solidFill>
                  <a:srgbClr val="555555"/>
                </a:solidFill>
                <a:latin typeface="Playfair Display"/>
              </a:rPr>
              <a:t>Durée : 1 journée</a:t>
            </a:r>
          </a:p>
        </p:txBody>
      </p:sp>
      <p:sp>
        <p:nvSpPr>
          <p:cNvPr id="38" name="TextBox 37"/>
          <p:cNvSpPr txBox="1"/>
          <p:nvPr/>
        </p:nvSpPr>
        <p:spPr>
          <a:xfrm>
            <a:off x="822960" y="4187952"/>
            <a:ext cx="2873959" cy="201168"/>
          </a:xfrm>
          <a:prstGeom prst="rect">
            <a:avLst/>
          </a:prstGeom>
          <a:noFill/>
        </p:spPr>
        <p:txBody>
          <a:bodyPr wrap="square" anchor="t">
            <a:spAutoFit/>
          </a:bodyPr>
          <a:lstStyle/>
          <a:p>
            <a:pPr algn="l"/>
            <a:r>
              <a:rPr sz="900" b="1" i="0">
                <a:solidFill>
                  <a:srgbClr val="B8798E"/>
                </a:solidFill>
                <a:latin typeface="Roboto"/>
              </a:rPr>
              <a:t>OBJECTIFS</a:t>
            </a:r>
          </a:p>
        </p:txBody>
      </p:sp>
      <p:sp>
        <p:nvSpPr>
          <p:cNvPr id="39" name="TextBox 38"/>
          <p:cNvSpPr txBox="1"/>
          <p:nvPr/>
        </p:nvSpPr>
        <p:spPr>
          <a:xfrm>
            <a:off x="822960" y="4416552"/>
            <a:ext cx="2873959" cy="1508760"/>
          </a:xfrm>
          <a:prstGeom prst="rect">
            <a:avLst/>
          </a:prstGeom>
          <a:noFill/>
        </p:spPr>
        <p:txBody>
          <a:bodyPr wrap="square" anchor="t">
            <a:spAutoFit/>
          </a:bodyPr>
          <a:lstStyle/>
          <a:p>
            <a:pPr algn="l">
              <a:lnSpc>
                <a:spcPct val="105000"/>
              </a:lnSpc>
            </a:pPr>
            <a:r>
              <a:rPr sz="1000" b="0" i="0">
                <a:solidFill>
                  <a:srgbClr val="464D4A"/>
                </a:solidFill>
                <a:latin typeface="Roboto"/>
              </a:rPr>
              <a:t>Comprendre le concept, mieux se connaître et prendre conscience de ses modes de fonctionnement préférentiels (égogramme), pour mieux s'interroger sur celui de ses collègues et collaborateurs.</a:t>
            </a:r>
          </a:p>
        </p:txBody>
      </p:sp>
      <p:sp>
        <p:nvSpPr>
          <p:cNvPr id="40" name="Rounded Rectangle 39"/>
          <p:cNvSpPr/>
          <p:nvPr/>
        </p:nvSpPr>
        <p:spPr>
          <a:xfrm>
            <a:off x="822960" y="5696712"/>
            <a:ext cx="2873959"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square" lIns="45720" rIns="45720" rtlCol="0" anchor="ctr"/>
          <a:lstStyle/>
          <a:p>
            <a:pPr algn="ctr"/>
            <a:r>
              <a:rPr sz="950" b="1">
                <a:solidFill>
                  <a:srgbClr val="FFFFFF"/>
                </a:solidFill>
                <a:latin typeface="Roboto"/>
              </a:rPr>
              <a:t>Égogramme · états du moi</a:t>
            </a:r>
          </a:p>
        </p:txBody>
      </p:sp>
      <p:sp>
        <p:nvSpPr>
          <p:cNvPr id="41" name="Rounded Rectangle 40"/>
          <p:cNvSpPr/>
          <p:nvPr/>
        </p:nvSpPr>
        <p:spPr>
          <a:xfrm>
            <a:off x="4336999" y="2039112"/>
            <a:ext cx="3514039"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41"/>
          <p:cNvSpPr/>
          <p:nvPr/>
        </p:nvSpPr>
        <p:spPr>
          <a:xfrm>
            <a:off x="4336999" y="2039112"/>
            <a:ext cx="54864"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Oval 42"/>
          <p:cNvSpPr/>
          <p:nvPr/>
        </p:nvSpPr>
        <p:spPr>
          <a:xfrm>
            <a:off x="4657039" y="2313432"/>
            <a:ext cx="566928" cy="56692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sz="2000" b="1">
                <a:solidFill>
                  <a:srgbClr val="FFFFFF"/>
                </a:solidFill>
                <a:latin typeface="Roboto"/>
              </a:rPr>
              <a:t>2</a:t>
            </a:r>
          </a:p>
        </p:txBody>
      </p:sp>
      <p:sp>
        <p:nvSpPr>
          <p:cNvPr id="44" name="TextBox 43"/>
          <p:cNvSpPr txBox="1"/>
          <p:nvPr/>
        </p:nvSpPr>
        <p:spPr>
          <a:xfrm>
            <a:off x="4657039" y="2971800"/>
            <a:ext cx="2873959" cy="228600"/>
          </a:xfrm>
          <a:prstGeom prst="rect">
            <a:avLst/>
          </a:prstGeom>
          <a:noFill/>
        </p:spPr>
        <p:txBody>
          <a:bodyPr wrap="square" anchor="t">
            <a:spAutoFit/>
          </a:bodyPr>
          <a:lstStyle/>
          <a:p>
            <a:pPr algn="l"/>
            <a:r>
              <a:rPr sz="950" b="1" i="0">
                <a:solidFill>
                  <a:srgbClr val="B8798E"/>
                </a:solidFill>
                <a:latin typeface="Roboto"/>
              </a:rPr>
              <a:t>MODULE 2</a:t>
            </a:r>
          </a:p>
        </p:txBody>
      </p:sp>
      <p:sp>
        <p:nvSpPr>
          <p:cNvPr id="45" name="TextBox 44"/>
          <p:cNvSpPr txBox="1"/>
          <p:nvPr/>
        </p:nvSpPr>
        <p:spPr>
          <a:xfrm>
            <a:off x="4657039" y="3209544"/>
            <a:ext cx="2873959" cy="685800"/>
          </a:xfrm>
          <a:prstGeom prst="rect">
            <a:avLst/>
          </a:prstGeom>
          <a:noFill/>
        </p:spPr>
        <p:txBody>
          <a:bodyPr wrap="square" anchor="t">
            <a:spAutoFit/>
          </a:bodyPr>
          <a:lstStyle/>
          <a:p>
            <a:pPr algn="l"/>
            <a:r>
              <a:rPr sz="1450" b="1" i="1">
                <a:solidFill>
                  <a:srgbClr val="464D4A"/>
                </a:solidFill>
                <a:latin typeface="Playfair Display"/>
              </a:rPr>
              <a:t>Développer des relations positives et efficaces</a:t>
            </a:r>
          </a:p>
        </p:txBody>
      </p:sp>
      <p:sp>
        <p:nvSpPr>
          <p:cNvPr id="46" name="TextBox 45"/>
          <p:cNvSpPr txBox="1"/>
          <p:nvPr/>
        </p:nvSpPr>
        <p:spPr>
          <a:xfrm>
            <a:off x="4657039" y="3913631"/>
            <a:ext cx="2873959" cy="228600"/>
          </a:xfrm>
          <a:prstGeom prst="rect">
            <a:avLst/>
          </a:prstGeom>
          <a:noFill/>
        </p:spPr>
        <p:txBody>
          <a:bodyPr wrap="square" anchor="t">
            <a:spAutoFit/>
          </a:bodyPr>
          <a:lstStyle/>
          <a:p>
            <a:pPr algn="l"/>
            <a:r>
              <a:rPr sz="1050" b="0" i="1">
                <a:solidFill>
                  <a:srgbClr val="555555"/>
                </a:solidFill>
                <a:latin typeface="Playfair Display"/>
              </a:rPr>
              <a:t>Durée : 1 journée</a:t>
            </a:r>
          </a:p>
        </p:txBody>
      </p:sp>
      <p:sp>
        <p:nvSpPr>
          <p:cNvPr id="47" name="TextBox 46"/>
          <p:cNvSpPr txBox="1"/>
          <p:nvPr/>
        </p:nvSpPr>
        <p:spPr>
          <a:xfrm>
            <a:off x="4657039" y="4187952"/>
            <a:ext cx="2873959" cy="201168"/>
          </a:xfrm>
          <a:prstGeom prst="rect">
            <a:avLst/>
          </a:prstGeom>
          <a:noFill/>
        </p:spPr>
        <p:txBody>
          <a:bodyPr wrap="square" anchor="t">
            <a:spAutoFit/>
          </a:bodyPr>
          <a:lstStyle/>
          <a:p>
            <a:pPr algn="l"/>
            <a:r>
              <a:rPr sz="900" b="1" i="0">
                <a:solidFill>
                  <a:srgbClr val="B8798E"/>
                </a:solidFill>
                <a:latin typeface="Roboto"/>
              </a:rPr>
              <a:t>OBJECTIFS</a:t>
            </a:r>
          </a:p>
        </p:txBody>
      </p:sp>
      <p:sp>
        <p:nvSpPr>
          <p:cNvPr id="48" name="TextBox 47"/>
          <p:cNvSpPr txBox="1"/>
          <p:nvPr/>
        </p:nvSpPr>
        <p:spPr>
          <a:xfrm>
            <a:off x="4657039" y="4416552"/>
            <a:ext cx="2873959" cy="1508760"/>
          </a:xfrm>
          <a:prstGeom prst="rect">
            <a:avLst/>
          </a:prstGeom>
          <a:noFill/>
        </p:spPr>
        <p:txBody>
          <a:bodyPr wrap="square" anchor="t">
            <a:spAutoFit/>
          </a:bodyPr>
          <a:lstStyle/>
          <a:p>
            <a:pPr algn="l">
              <a:lnSpc>
                <a:spcPct val="105000"/>
              </a:lnSpc>
            </a:pPr>
            <a:r>
              <a:rPr sz="1000" b="0" i="0">
                <a:solidFill>
                  <a:srgbClr val="464D4A"/>
                </a:solidFill>
                <a:latin typeface="Roboto"/>
              </a:rPr>
              <a:t>Analyser sa communication à l'aide du concept de transactions, adapter son positionnement et fluidifier ses relations professionnelles, y compris dans les situations difficiles.</a:t>
            </a:r>
          </a:p>
        </p:txBody>
      </p:sp>
      <p:sp>
        <p:nvSpPr>
          <p:cNvPr id="49" name="Rounded Rectangle 48"/>
          <p:cNvSpPr/>
          <p:nvPr/>
        </p:nvSpPr>
        <p:spPr>
          <a:xfrm>
            <a:off x="4657039" y="5696712"/>
            <a:ext cx="2873959"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square" lIns="45720" rIns="45720" rtlCol="0" anchor="ctr"/>
          <a:lstStyle/>
          <a:p>
            <a:pPr algn="ctr"/>
            <a:r>
              <a:rPr sz="950" b="1">
                <a:solidFill>
                  <a:srgbClr val="FFFFFF"/>
                </a:solidFill>
                <a:latin typeface="Roboto"/>
              </a:rPr>
              <a:t>Transactions · communication</a:t>
            </a:r>
          </a:p>
        </p:txBody>
      </p:sp>
      <p:sp>
        <p:nvSpPr>
          <p:cNvPr id="50" name="Rounded Rectangle 49"/>
          <p:cNvSpPr/>
          <p:nvPr/>
        </p:nvSpPr>
        <p:spPr>
          <a:xfrm>
            <a:off x="8171078" y="2039112"/>
            <a:ext cx="3514039"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1" name="Rectangle 50"/>
          <p:cNvSpPr/>
          <p:nvPr/>
        </p:nvSpPr>
        <p:spPr>
          <a:xfrm>
            <a:off x="8171078" y="2039112"/>
            <a:ext cx="54864"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2" name="Oval 51"/>
          <p:cNvSpPr/>
          <p:nvPr/>
        </p:nvSpPr>
        <p:spPr>
          <a:xfrm>
            <a:off x="8491118" y="2313432"/>
            <a:ext cx="566928" cy="56692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sz="2000" b="1">
                <a:solidFill>
                  <a:srgbClr val="FFFFFF"/>
                </a:solidFill>
                <a:latin typeface="Roboto"/>
              </a:rPr>
              <a:t>3</a:t>
            </a:r>
          </a:p>
        </p:txBody>
      </p:sp>
      <p:sp>
        <p:nvSpPr>
          <p:cNvPr id="53" name="TextBox 52"/>
          <p:cNvSpPr txBox="1"/>
          <p:nvPr/>
        </p:nvSpPr>
        <p:spPr>
          <a:xfrm>
            <a:off x="8491118" y="2971800"/>
            <a:ext cx="2873959" cy="228600"/>
          </a:xfrm>
          <a:prstGeom prst="rect">
            <a:avLst/>
          </a:prstGeom>
          <a:noFill/>
        </p:spPr>
        <p:txBody>
          <a:bodyPr wrap="square" anchor="t">
            <a:spAutoFit/>
          </a:bodyPr>
          <a:lstStyle/>
          <a:p>
            <a:pPr algn="l"/>
            <a:r>
              <a:rPr sz="950" b="1" i="0">
                <a:solidFill>
                  <a:srgbClr val="B8798E"/>
                </a:solidFill>
                <a:latin typeface="Roboto"/>
              </a:rPr>
              <a:t>MODULE 3</a:t>
            </a:r>
          </a:p>
        </p:txBody>
      </p:sp>
      <p:sp>
        <p:nvSpPr>
          <p:cNvPr id="54" name="TextBox 53"/>
          <p:cNvSpPr txBox="1"/>
          <p:nvPr/>
        </p:nvSpPr>
        <p:spPr>
          <a:xfrm>
            <a:off x="8491118" y="3209544"/>
            <a:ext cx="2873959" cy="685800"/>
          </a:xfrm>
          <a:prstGeom prst="rect">
            <a:avLst/>
          </a:prstGeom>
          <a:noFill/>
        </p:spPr>
        <p:txBody>
          <a:bodyPr wrap="square" anchor="t">
            <a:spAutoFit/>
          </a:bodyPr>
          <a:lstStyle/>
          <a:p>
            <a:pPr algn="l"/>
            <a:r>
              <a:rPr sz="1450" b="1" i="1">
                <a:solidFill>
                  <a:srgbClr val="464D4A"/>
                </a:solidFill>
                <a:latin typeface="Playfair Display"/>
              </a:rPr>
              <a:t>Identifier ses drivers et leurs impacts</a:t>
            </a:r>
          </a:p>
        </p:txBody>
      </p:sp>
      <p:sp>
        <p:nvSpPr>
          <p:cNvPr id="55" name="TextBox 54"/>
          <p:cNvSpPr txBox="1"/>
          <p:nvPr/>
        </p:nvSpPr>
        <p:spPr>
          <a:xfrm>
            <a:off x="8491118" y="3913631"/>
            <a:ext cx="2873959" cy="228600"/>
          </a:xfrm>
          <a:prstGeom prst="rect">
            <a:avLst/>
          </a:prstGeom>
          <a:noFill/>
        </p:spPr>
        <p:txBody>
          <a:bodyPr wrap="square" anchor="t">
            <a:spAutoFit/>
          </a:bodyPr>
          <a:lstStyle/>
          <a:p>
            <a:pPr algn="l"/>
            <a:r>
              <a:rPr sz="1050" b="0" i="1">
                <a:solidFill>
                  <a:srgbClr val="555555"/>
                </a:solidFill>
                <a:latin typeface="Playfair Display"/>
              </a:rPr>
              <a:t>Durée : 1 journée</a:t>
            </a:r>
          </a:p>
        </p:txBody>
      </p:sp>
      <p:sp>
        <p:nvSpPr>
          <p:cNvPr id="56" name="TextBox 55"/>
          <p:cNvSpPr txBox="1"/>
          <p:nvPr/>
        </p:nvSpPr>
        <p:spPr>
          <a:xfrm>
            <a:off x="8491118" y="4187952"/>
            <a:ext cx="2873959" cy="201168"/>
          </a:xfrm>
          <a:prstGeom prst="rect">
            <a:avLst/>
          </a:prstGeom>
          <a:noFill/>
        </p:spPr>
        <p:txBody>
          <a:bodyPr wrap="square" anchor="t">
            <a:spAutoFit/>
          </a:bodyPr>
          <a:lstStyle/>
          <a:p>
            <a:pPr algn="l"/>
            <a:r>
              <a:rPr sz="900" b="1" i="0">
                <a:solidFill>
                  <a:srgbClr val="B8798E"/>
                </a:solidFill>
                <a:latin typeface="Roboto"/>
              </a:rPr>
              <a:t>OBJECTIFS</a:t>
            </a:r>
          </a:p>
        </p:txBody>
      </p:sp>
      <p:sp>
        <p:nvSpPr>
          <p:cNvPr id="57" name="TextBox 56"/>
          <p:cNvSpPr txBox="1"/>
          <p:nvPr/>
        </p:nvSpPr>
        <p:spPr>
          <a:xfrm>
            <a:off x="8491118" y="4416552"/>
            <a:ext cx="2873959" cy="1508760"/>
          </a:xfrm>
          <a:prstGeom prst="rect">
            <a:avLst/>
          </a:prstGeom>
          <a:noFill/>
        </p:spPr>
        <p:txBody>
          <a:bodyPr wrap="square" anchor="t">
            <a:spAutoFit/>
          </a:bodyPr>
          <a:lstStyle/>
          <a:p>
            <a:pPr algn="l">
              <a:lnSpc>
                <a:spcPct val="105000"/>
              </a:lnSpc>
            </a:pPr>
            <a:r>
              <a:rPr sz="1000" b="0" i="0">
                <a:solidFill>
                  <a:srgbClr val="464D4A"/>
                </a:solidFill>
                <a:latin typeface="Roboto"/>
              </a:rPr>
              <a:t>Découvrir le concept de drivers (perfectionnisme, goût de l'effort, plaisir, peur de la faiblesse, empressement) pour instaurer des relations de travail efficientes et s'autoriser à fonctionner différemment.</a:t>
            </a:r>
          </a:p>
        </p:txBody>
      </p:sp>
      <p:sp>
        <p:nvSpPr>
          <p:cNvPr id="58" name="Rounded Rectangle 57"/>
          <p:cNvSpPr/>
          <p:nvPr/>
        </p:nvSpPr>
        <p:spPr>
          <a:xfrm>
            <a:off x="8491118" y="5696712"/>
            <a:ext cx="2873959"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square" lIns="45720" rIns="45720" rtlCol="0" anchor="ctr"/>
          <a:lstStyle/>
          <a:p>
            <a:pPr algn="ctr"/>
            <a:r>
              <a:rPr sz="950" b="1">
                <a:solidFill>
                  <a:srgbClr val="FFFFFF"/>
                </a:solidFill>
                <a:latin typeface="Roboto"/>
              </a:rPr>
              <a:t>Drivers · autorisations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LE CONTENU — 2/2</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Construire des relations constructives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positions de vie et signes de reconnaissance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29" name="TextBox 28"/>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0" name="TextBox 29"/>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7 / 12</a:t>
            </a:r>
          </a:p>
        </p:txBody>
      </p:sp>
      <p:sp>
        <p:nvSpPr>
          <p:cNvPr id="31" name="Rectangle 30"/>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ounded Rectangle 31"/>
          <p:cNvSpPr/>
          <p:nvPr/>
        </p:nvSpPr>
        <p:spPr>
          <a:xfrm>
            <a:off x="502920" y="2039112"/>
            <a:ext cx="5463540"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32"/>
          <p:cNvSpPr/>
          <p:nvPr/>
        </p:nvSpPr>
        <p:spPr>
          <a:xfrm>
            <a:off x="502920" y="2039112"/>
            <a:ext cx="54864"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Oval 33"/>
          <p:cNvSpPr/>
          <p:nvPr/>
        </p:nvSpPr>
        <p:spPr>
          <a:xfrm>
            <a:off x="822960" y="2313432"/>
            <a:ext cx="566928" cy="56692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sz="2000" b="1">
                <a:solidFill>
                  <a:srgbClr val="FFFFFF"/>
                </a:solidFill>
                <a:latin typeface="Roboto"/>
              </a:rPr>
              <a:t>4</a:t>
            </a:r>
          </a:p>
        </p:txBody>
      </p:sp>
      <p:sp>
        <p:nvSpPr>
          <p:cNvPr id="35" name="TextBox 34"/>
          <p:cNvSpPr txBox="1"/>
          <p:nvPr/>
        </p:nvSpPr>
        <p:spPr>
          <a:xfrm>
            <a:off x="822960" y="2971800"/>
            <a:ext cx="4823460" cy="228600"/>
          </a:xfrm>
          <a:prstGeom prst="rect">
            <a:avLst/>
          </a:prstGeom>
          <a:noFill/>
        </p:spPr>
        <p:txBody>
          <a:bodyPr wrap="square" anchor="t">
            <a:spAutoFit/>
          </a:bodyPr>
          <a:lstStyle/>
          <a:p>
            <a:pPr algn="l"/>
            <a:r>
              <a:rPr sz="950" b="1" i="0">
                <a:solidFill>
                  <a:srgbClr val="B8798E"/>
                </a:solidFill>
                <a:latin typeface="Roboto"/>
              </a:rPr>
              <a:t>MODULE 4</a:t>
            </a:r>
          </a:p>
        </p:txBody>
      </p:sp>
      <p:sp>
        <p:nvSpPr>
          <p:cNvPr id="36" name="TextBox 35"/>
          <p:cNvSpPr txBox="1"/>
          <p:nvPr/>
        </p:nvSpPr>
        <p:spPr>
          <a:xfrm>
            <a:off x="822960" y="3209544"/>
            <a:ext cx="4823460" cy="685800"/>
          </a:xfrm>
          <a:prstGeom prst="rect">
            <a:avLst/>
          </a:prstGeom>
          <a:noFill/>
        </p:spPr>
        <p:txBody>
          <a:bodyPr wrap="square" anchor="t">
            <a:spAutoFit/>
          </a:bodyPr>
          <a:lstStyle/>
          <a:p>
            <a:pPr algn="l"/>
            <a:r>
              <a:rPr sz="1450" b="1" i="1">
                <a:solidFill>
                  <a:srgbClr val="464D4A"/>
                </a:solidFill>
                <a:latin typeface="Playfair Display"/>
              </a:rPr>
              <a:t>Développer des relations constructives grâce aux positions de vie</a:t>
            </a:r>
          </a:p>
        </p:txBody>
      </p:sp>
      <p:sp>
        <p:nvSpPr>
          <p:cNvPr id="37" name="TextBox 36"/>
          <p:cNvSpPr txBox="1"/>
          <p:nvPr/>
        </p:nvSpPr>
        <p:spPr>
          <a:xfrm>
            <a:off x="822960" y="3913631"/>
            <a:ext cx="4823460" cy="228600"/>
          </a:xfrm>
          <a:prstGeom prst="rect">
            <a:avLst/>
          </a:prstGeom>
          <a:noFill/>
        </p:spPr>
        <p:txBody>
          <a:bodyPr wrap="square" anchor="t">
            <a:spAutoFit/>
          </a:bodyPr>
          <a:lstStyle/>
          <a:p>
            <a:pPr algn="l"/>
            <a:r>
              <a:rPr sz="1050" b="0" i="1">
                <a:solidFill>
                  <a:srgbClr val="555555"/>
                </a:solidFill>
                <a:latin typeface="Playfair Display"/>
              </a:rPr>
              <a:t>Durée : 1 journée</a:t>
            </a:r>
          </a:p>
        </p:txBody>
      </p:sp>
      <p:sp>
        <p:nvSpPr>
          <p:cNvPr id="38" name="TextBox 37"/>
          <p:cNvSpPr txBox="1"/>
          <p:nvPr/>
        </p:nvSpPr>
        <p:spPr>
          <a:xfrm>
            <a:off x="822960" y="4187952"/>
            <a:ext cx="4823460" cy="201168"/>
          </a:xfrm>
          <a:prstGeom prst="rect">
            <a:avLst/>
          </a:prstGeom>
          <a:noFill/>
        </p:spPr>
        <p:txBody>
          <a:bodyPr wrap="square" anchor="t">
            <a:spAutoFit/>
          </a:bodyPr>
          <a:lstStyle/>
          <a:p>
            <a:pPr algn="l"/>
            <a:r>
              <a:rPr sz="900" b="1" i="0">
                <a:solidFill>
                  <a:srgbClr val="B8798E"/>
                </a:solidFill>
                <a:latin typeface="Roboto"/>
              </a:rPr>
              <a:t>OBJECTIFS</a:t>
            </a:r>
          </a:p>
        </p:txBody>
      </p:sp>
      <p:sp>
        <p:nvSpPr>
          <p:cNvPr id="39" name="TextBox 38"/>
          <p:cNvSpPr txBox="1"/>
          <p:nvPr/>
        </p:nvSpPr>
        <p:spPr>
          <a:xfrm>
            <a:off x="822960" y="4416552"/>
            <a:ext cx="4823460" cy="1508760"/>
          </a:xfrm>
          <a:prstGeom prst="rect">
            <a:avLst/>
          </a:prstGeom>
          <a:noFill/>
        </p:spPr>
        <p:txBody>
          <a:bodyPr wrap="square" anchor="t">
            <a:spAutoFit/>
          </a:bodyPr>
          <a:lstStyle/>
          <a:p>
            <a:pPr algn="l">
              <a:lnSpc>
                <a:spcPct val="105000"/>
              </a:lnSpc>
            </a:pPr>
            <a:r>
              <a:rPr sz="1000" b="0" i="0">
                <a:solidFill>
                  <a:srgbClr val="464D4A"/>
                </a:solidFill>
                <a:latin typeface="Roboto"/>
              </a:rPr>
              <a:t>Comprendre comment sa perception de soi-même et des autres conditionne ses relations, et travailler en groupe de manière constructive à partir des positions de vie.</a:t>
            </a:r>
          </a:p>
        </p:txBody>
      </p:sp>
      <p:sp>
        <p:nvSpPr>
          <p:cNvPr id="40" name="Rounded Rectangle 39"/>
          <p:cNvSpPr/>
          <p:nvPr/>
        </p:nvSpPr>
        <p:spPr>
          <a:xfrm>
            <a:off x="822960" y="5696712"/>
            <a:ext cx="4823460"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square" lIns="45720" rIns="45720" rtlCol="0" anchor="ctr"/>
          <a:lstStyle/>
          <a:p>
            <a:pPr algn="ctr"/>
            <a:r>
              <a:rPr sz="950" b="1">
                <a:solidFill>
                  <a:srgbClr val="FFFFFF"/>
                </a:solidFill>
                <a:latin typeface="Roboto"/>
              </a:rPr>
              <a:t>Positions de vie</a:t>
            </a:r>
          </a:p>
        </p:txBody>
      </p:sp>
      <p:sp>
        <p:nvSpPr>
          <p:cNvPr id="41" name="Rounded Rectangle 40"/>
          <p:cNvSpPr/>
          <p:nvPr/>
        </p:nvSpPr>
        <p:spPr>
          <a:xfrm>
            <a:off x="6222492" y="2039112"/>
            <a:ext cx="5463540"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41"/>
          <p:cNvSpPr/>
          <p:nvPr/>
        </p:nvSpPr>
        <p:spPr>
          <a:xfrm>
            <a:off x="6222492" y="2039112"/>
            <a:ext cx="54864"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Oval 42"/>
          <p:cNvSpPr/>
          <p:nvPr/>
        </p:nvSpPr>
        <p:spPr>
          <a:xfrm>
            <a:off x="6542532" y="2313432"/>
            <a:ext cx="566928" cy="56692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sz="2000" b="1">
                <a:solidFill>
                  <a:srgbClr val="FFFFFF"/>
                </a:solidFill>
                <a:latin typeface="Roboto"/>
              </a:rPr>
              <a:t>5</a:t>
            </a:r>
          </a:p>
        </p:txBody>
      </p:sp>
      <p:sp>
        <p:nvSpPr>
          <p:cNvPr id="44" name="TextBox 43"/>
          <p:cNvSpPr txBox="1"/>
          <p:nvPr/>
        </p:nvSpPr>
        <p:spPr>
          <a:xfrm>
            <a:off x="6542532" y="2971800"/>
            <a:ext cx="4823460" cy="228600"/>
          </a:xfrm>
          <a:prstGeom prst="rect">
            <a:avLst/>
          </a:prstGeom>
          <a:noFill/>
        </p:spPr>
        <p:txBody>
          <a:bodyPr wrap="square" anchor="t">
            <a:spAutoFit/>
          </a:bodyPr>
          <a:lstStyle/>
          <a:p>
            <a:pPr algn="l"/>
            <a:r>
              <a:rPr sz="950" b="1" i="0">
                <a:solidFill>
                  <a:srgbClr val="B8798E"/>
                </a:solidFill>
                <a:latin typeface="Roboto"/>
              </a:rPr>
              <a:t>MODULE 5</a:t>
            </a:r>
          </a:p>
        </p:txBody>
      </p:sp>
      <p:sp>
        <p:nvSpPr>
          <p:cNvPr id="45" name="TextBox 44"/>
          <p:cNvSpPr txBox="1"/>
          <p:nvPr/>
        </p:nvSpPr>
        <p:spPr>
          <a:xfrm>
            <a:off x="6542532" y="3209544"/>
            <a:ext cx="4823460" cy="685800"/>
          </a:xfrm>
          <a:prstGeom prst="rect">
            <a:avLst/>
          </a:prstGeom>
          <a:noFill/>
        </p:spPr>
        <p:txBody>
          <a:bodyPr wrap="square" anchor="t">
            <a:spAutoFit/>
          </a:bodyPr>
          <a:lstStyle/>
          <a:p>
            <a:pPr algn="l"/>
            <a:r>
              <a:rPr sz="1450" b="1" i="1">
                <a:solidFill>
                  <a:srgbClr val="464D4A"/>
                </a:solidFill>
                <a:latin typeface="Playfair Display"/>
              </a:rPr>
              <a:t>Améliorer ses feedbacks grâce aux signes de reconnaissance</a:t>
            </a:r>
          </a:p>
        </p:txBody>
      </p:sp>
      <p:sp>
        <p:nvSpPr>
          <p:cNvPr id="46" name="TextBox 45"/>
          <p:cNvSpPr txBox="1"/>
          <p:nvPr/>
        </p:nvSpPr>
        <p:spPr>
          <a:xfrm>
            <a:off x="6542532" y="3913631"/>
            <a:ext cx="4823460" cy="228600"/>
          </a:xfrm>
          <a:prstGeom prst="rect">
            <a:avLst/>
          </a:prstGeom>
          <a:noFill/>
        </p:spPr>
        <p:txBody>
          <a:bodyPr wrap="square" anchor="t">
            <a:spAutoFit/>
          </a:bodyPr>
          <a:lstStyle/>
          <a:p>
            <a:pPr algn="l"/>
            <a:r>
              <a:rPr sz="1050" b="0" i="1">
                <a:solidFill>
                  <a:srgbClr val="555555"/>
                </a:solidFill>
                <a:latin typeface="Playfair Display"/>
              </a:rPr>
              <a:t>Durée : 1 journée</a:t>
            </a:r>
          </a:p>
        </p:txBody>
      </p:sp>
      <p:sp>
        <p:nvSpPr>
          <p:cNvPr id="47" name="TextBox 46"/>
          <p:cNvSpPr txBox="1"/>
          <p:nvPr/>
        </p:nvSpPr>
        <p:spPr>
          <a:xfrm>
            <a:off x="6542532" y="4187952"/>
            <a:ext cx="4823460" cy="201168"/>
          </a:xfrm>
          <a:prstGeom prst="rect">
            <a:avLst/>
          </a:prstGeom>
          <a:noFill/>
        </p:spPr>
        <p:txBody>
          <a:bodyPr wrap="square" anchor="t">
            <a:spAutoFit/>
          </a:bodyPr>
          <a:lstStyle/>
          <a:p>
            <a:pPr algn="l"/>
            <a:r>
              <a:rPr sz="900" b="1" i="0">
                <a:solidFill>
                  <a:srgbClr val="B8798E"/>
                </a:solidFill>
                <a:latin typeface="Roboto"/>
              </a:rPr>
              <a:t>OBJECTIFS</a:t>
            </a:r>
          </a:p>
        </p:txBody>
      </p:sp>
      <p:sp>
        <p:nvSpPr>
          <p:cNvPr id="48" name="TextBox 47"/>
          <p:cNvSpPr txBox="1"/>
          <p:nvPr/>
        </p:nvSpPr>
        <p:spPr>
          <a:xfrm>
            <a:off x="6542532" y="4416552"/>
            <a:ext cx="4823460" cy="1508760"/>
          </a:xfrm>
          <a:prstGeom prst="rect">
            <a:avLst/>
          </a:prstGeom>
          <a:noFill/>
        </p:spPr>
        <p:txBody>
          <a:bodyPr wrap="square" anchor="t">
            <a:spAutoFit/>
          </a:bodyPr>
          <a:lstStyle/>
          <a:p>
            <a:pPr algn="l">
              <a:lnSpc>
                <a:spcPct val="105000"/>
              </a:lnSpc>
            </a:pPr>
            <a:r>
              <a:rPr sz="1000" b="0" i="0">
                <a:solidFill>
                  <a:srgbClr val="464D4A"/>
                </a:solidFill>
                <a:latin typeface="Roboto"/>
              </a:rPr>
              <a:t>Comprendre les enjeux du feedback et apprendre à formuler des retours constructifs et structurés grâce aux signes de reconnaissance.</a:t>
            </a:r>
          </a:p>
        </p:txBody>
      </p:sp>
      <p:sp>
        <p:nvSpPr>
          <p:cNvPr id="49" name="Rounded Rectangle 48"/>
          <p:cNvSpPr/>
          <p:nvPr/>
        </p:nvSpPr>
        <p:spPr>
          <a:xfrm>
            <a:off x="6542532" y="5696712"/>
            <a:ext cx="4823460"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square" lIns="45720" rIns="45720" rtlCol="0" anchor="ctr"/>
          <a:lstStyle/>
          <a:p>
            <a:pPr algn="ctr"/>
            <a:r>
              <a:rPr sz="950" b="1">
                <a:solidFill>
                  <a:srgbClr val="FFFFFF"/>
                </a:solidFill>
                <a:latin typeface="Roboto"/>
              </a:rPr>
              <a:t>Feedback constructif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EN PRATIQUE</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Informations pratiques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tout ce qu'il faut savoir avant de vous inscrire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ectangle 6"/>
          <p:cNvSpPr/>
          <p:nvPr/>
        </p:nvSpPr>
        <p:spPr>
          <a:xfrm>
            <a:off x="502920"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02920"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p:cNvSpPr/>
          <p:nvPr/>
        </p:nvSpPr>
        <p:spPr>
          <a:xfrm>
            <a:off x="1432499"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 name="Picture 9" descr="ref2_icon_032.png"/>
          <p:cNvPicPr>
            <a:picLocks noChangeAspect="1"/>
          </p:cNvPicPr>
          <p:nvPr/>
        </p:nvPicPr>
        <p:blipFill>
          <a:blip r:embed="rId3"/>
          <a:stretch>
            <a:fillRect/>
          </a:stretch>
        </p:blipFill>
        <p:spPr>
          <a:xfrm>
            <a:off x="1592519" y="2628900"/>
            <a:ext cx="411480" cy="411480"/>
          </a:xfrm>
          <a:prstGeom prst="rect">
            <a:avLst/>
          </a:prstGeom>
        </p:spPr>
      </p:pic>
      <p:sp>
        <p:nvSpPr>
          <p:cNvPr id="11" name="TextBox 10"/>
          <p:cNvSpPr txBox="1"/>
          <p:nvPr/>
        </p:nvSpPr>
        <p:spPr>
          <a:xfrm>
            <a:off x="685800"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Organisation</a:t>
            </a:r>
          </a:p>
        </p:txBody>
      </p:sp>
      <p:sp>
        <p:nvSpPr>
          <p:cNvPr id="12" name="TextBox 11"/>
          <p:cNvSpPr txBox="1"/>
          <p:nvPr/>
        </p:nvSpPr>
        <p:spPr>
          <a:xfrm>
            <a:off x="777240"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Jusqu'à 12 participants par session</a:t>
            </a:r>
          </a:p>
          <a:p>
            <a:pPr algn="l">
              <a:lnSpc>
                <a:spcPct val="120000"/>
              </a:lnSpc>
              <a:spcAft>
                <a:spcPts val="600"/>
              </a:spcAft>
            </a:pPr>
            <a:r>
              <a:rPr sz="1000" b="0" i="0">
                <a:solidFill>
                  <a:srgbClr val="555555"/>
                </a:solidFill>
                <a:latin typeface="Roboto"/>
              </a:rPr>
              <a:t>•  Atelier d'une journée</a:t>
            </a:r>
          </a:p>
          <a:p>
            <a:pPr algn="l">
              <a:lnSpc>
                <a:spcPct val="120000"/>
              </a:lnSpc>
              <a:spcAft>
                <a:spcPts val="600"/>
              </a:spcAft>
            </a:pPr>
            <a:r>
              <a:rPr sz="1000" b="0" i="0">
                <a:solidFill>
                  <a:srgbClr val="555555"/>
                </a:solidFill>
                <a:latin typeface="Roboto"/>
              </a:rPr>
              <a:t>•  Présentiel ou distanciel</a:t>
            </a:r>
          </a:p>
        </p:txBody>
      </p:sp>
      <p:sp>
        <p:nvSpPr>
          <p:cNvPr id="13" name="Rectangle 12"/>
          <p:cNvSpPr/>
          <p:nvPr/>
        </p:nvSpPr>
        <p:spPr>
          <a:xfrm>
            <a:off x="3367918"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3367918"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Oval 14"/>
          <p:cNvSpPr/>
          <p:nvPr/>
        </p:nvSpPr>
        <p:spPr>
          <a:xfrm>
            <a:off x="4297497"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Picture 15" descr="ref2_icon_030.png"/>
          <p:cNvPicPr>
            <a:picLocks noChangeAspect="1"/>
          </p:cNvPicPr>
          <p:nvPr/>
        </p:nvPicPr>
        <p:blipFill>
          <a:blip r:embed="rId4"/>
          <a:stretch>
            <a:fillRect/>
          </a:stretch>
        </p:blipFill>
        <p:spPr>
          <a:xfrm>
            <a:off x="4457517" y="2628900"/>
            <a:ext cx="411480" cy="411480"/>
          </a:xfrm>
          <a:prstGeom prst="rect">
            <a:avLst/>
          </a:prstGeom>
        </p:spPr>
      </p:pic>
      <p:sp>
        <p:nvSpPr>
          <p:cNvPr id="17" name="TextBox 16"/>
          <p:cNvSpPr txBox="1"/>
          <p:nvPr/>
        </p:nvSpPr>
        <p:spPr>
          <a:xfrm>
            <a:off x="3550798"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Public &amp; pré-requis</a:t>
            </a:r>
          </a:p>
        </p:txBody>
      </p:sp>
      <p:sp>
        <p:nvSpPr>
          <p:cNvPr id="18" name="TextBox 17"/>
          <p:cNvSpPr txBox="1"/>
          <p:nvPr/>
        </p:nvSpPr>
        <p:spPr>
          <a:xfrm>
            <a:off x="3642238"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Managers et collaborateurs</a:t>
            </a:r>
          </a:p>
          <a:p>
            <a:pPr algn="l">
              <a:lnSpc>
                <a:spcPct val="120000"/>
              </a:lnSpc>
              <a:spcAft>
                <a:spcPts val="600"/>
              </a:spcAft>
            </a:pPr>
            <a:r>
              <a:rPr sz="1000" b="0" i="0">
                <a:solidFill>
                  <a:srgbClr val="555555"/>
                </a:solidFill>
                <a:latin typeface="Roboto"/>
              </a:rPr>
              <a:t>•  Aucun pré-requis</a:t>
            </a:r>
          </a:p>
        </p:txBody>
      </p:sp>
      <p:sp>
        <p:nvSpPr>
          <p:cNvPr id="19" name="Rectangle 18"/>
          <p:cNvSpPr/>
          <p:nvPr/>
        </p:nvSpPr>
        <p:spPr>
          <a:xfrm>
            <a:off x="6232916"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6232916"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Oval 20"/>
          <p:cNvSpPr/>
          <p:nvPr/>
        </p:nvSpPr>
        <p:spPr>
          <a:xfrm>
            <a:off x="7162495"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2" name="Picture 21" descr="ref2_icon_012.png"/>
          <p:cNvPicPr>
            <a:picLocks noChangeAspect="1"/>
          </p:cNvPicPr>
          <p:nvPr/>
        </p:nvPicPr>
        <p:blipFill>
          <a:blip r:embed="rId5"/>
          <a:stretch>
            <a:fillRect/>
          </a:stretch>
        </p:blipFill>
        <p:spPr>
          <a:xfrm>
            <a:off x="7322515" y="2628900"/>
            <a:ext cx="411480" cy="411480"/>
          </a:xfrm>
          <a:prstGeom prst="rect">
            <a:avLst/>
          </a:prstGeom>
        </p:spPr>
      </p:pic>
      <p:sp>
        <p:nvSpPr>
          <p:cNvPr id="23" name="TextBox 22"/>
          <p:cNvSpPr txBox="1"/>
          <p:nvPr/>
        </p:nvSpPr>
        <p:spPr>
          <a:xfrm>
            <a:off x="6415796"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Modalités d'évaluation</a:t>
            </a:r>
          </a:p>
        </p:txBody>
      </p:sp>
      <p:sp>
        <p:nvSpPr>
          <p:cNvPr id="24" name="TextBox 23"/>
          <p:cNvSpPr txBox="1"/>
          <p:nvPr/>
        </p:nvSpPr>
        <p:spPr>
          <a:xfrm>
            <a:off x="6507236"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Evaluation orale</a:t>
            </a:r>
          </a:p>
          <a:p>
            <a:pPr algn="l">
              <a:lnSpc>
                <a:spcPct val="120000"/>
              </a:lnSpc>
              <a:spcAft>
                <a:spcPts val="600"/>
              </a:spcAft>
            </a:pPr>
            <a:r>
              <a:rPr sz="1000" b="0" i="0">
                <a:solidFill>
                  <a:srgbClr val="555555"/>
                </a:solidFill>
                <a:latin typeface="Roboto"/>
              </a:rPr>
              <a:t>•  Questionnaire avec mises en situation</a:t>
            </a:r>
          </a:p>
        </p:txBody>
      </p:sp>
      <p:sp>
        <p:nvSpPr>
          <p:cNvPr id="25" name="TextBox 24"/>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26" name="TextBox 25"/>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8 / 12</a:t>
            </a:r>
          </a:p>
        </p:txBody>
      </p:sp>
      <p:sp>
        <p:nvSpPr>
          <p:cNvPr id="27" name="Rectangle 26"/>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18"/>
          <p:cNvSpPr/>
          <p:nvPr/>
        </p:nvSpPr>
        <p:spPr>
          <a:xfrm>
            <a:off x="9097914"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19"/>
          <p:cNvSpPr/>
          <p:nvPr/>
        </p:nvSpPr>
        <p:spPr>
          <a:xfrm>
            <a:off x="9097914"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Oval 20"/>
          <p:cNvSpPr/>
          <p:nvPr/>
        </p:nvSpPr>
        <p:spPr>
          <a:xfrm>
            <a:off x="10027493"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22"/>
          <p:cNvSpPr txBox="1"/>
          <p:nvPr/>
        </p:nvSpPr>
        <p:spPr>
          <a:xfrm>
            <a:off x="9280794"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Méthodes pédagogiques</a:t>
            </a:r>
          </a:p>
        </p:txBody>
      </p:sp>
      <p:sp>
        <p:nvSpPr>
          <p:cNvPr id="33" name="TextBox 23"/>
          <p:cNvSpPr txBox="1"/>
          <p:nvPr/>
        </p:nvSpPr>
        <p:spPr>
          <a:xfrm>
            <a:off x="9372234"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Contenu théorique et cas pratiques</a:t>
            </a:r>
          </a:p>
          <a:p>
            <a:pPr algn="l">
              <a:lnSpc>
                <a:spcPct val="120000"/>
              </a:lnSpc>
              <a:spcAft>
                <a:spcPts val="600"/>
              </a:spcAft>
            </a:pPr>
            <a:r>
              <a:rPr sz="1000" b="0" i="0">
                <a:solidFill>
                  <a:srgbClr val="555555"/>
                </a:solidFill>
                <a:latin typeface="Roboto"/>
              </a:rPr>
              <a:t>•  Mises en situation</a:t>
            </a:r>
          </a:p>
        </p:txBody>
      </p:sp>
      <p:pic>
        <p:nvPicPr>
          <p:cNvPr id="28" name="Picture 27" descr="icon_pedagogie.png"/>
          <p:cNvPicPr>
            <a:picLocks noChangeAspect="1"/>
          </p:cNvPicPr>
          <p:nvPr/>
        </p:nvPicPr>
        <p:blipFill>
          <a:blip r:embed="rId6"/>
          <a:stretch>
            <a:fillRect/>
          </a:stretch>
        </p:blipFill>
        <p:spPr>
          <a:xfrm>
            <a:off x="10187513" y="2628900"/>
            <a:ext cx="411480" cy="41148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INVESTISSEMENT</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Tarif &amp; modalités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deux formats selon vos besoins</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ectangle 6"/>
          <p:cNvSpPr/>
          <p:nvPr/>
        </p:nvSpPr>
        <p:spPr>
          <a:xfrm>
            <a:off x="502920" y="2148840"/>
            <a:ext cx="5432907" cy="393192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777240" y="2404872"/>
            <a:ext cx="4884267" cy="274320"/>
          </a:xfrm>
          <a:prstGeom prst="rect">
            <a:avLst/>
          </a:prstGeom>
          <a:noFill/>
        </p:spPr>
        <p:txBody>
          <a:bodyPr wrap="square" lIns="0" tIns="0" rIns="0" bIns="0" anchor="t">
            <a:spAutoFit/>
          </a:bodyPr>
          <a:lstStyle/>
          <a:p>
            <a:pPr algn="l">
              <a:lnSpc>
                <a:spcPct val="100000"/>
              </a:lnSpc>
              <a:spcAft>
                <a:spcPts val="0"/>
              </a:spcAft>
            </a:pPr>
            <a:r>
              <a:rPr sz="1050" b="1" i="0">
                <a:solidFill>
                  <a:srgbClr val="B8798E"/>
                </a:solidFill>
                <a:latin typeface="Roboto"/>
              </a:rPr>
              <a:t>INTER-ENTREPRISES</a:t>
            </a:r>
          </a:p>
        </p:txBody>
      </p:sp>
      <p:sp>
        <p:nvSpPr>
          <p:cNvPr id="9" name="TextBox 8"/>
          <p:cNvSpPr txBox="1"/>
          <p:nvPr/>
        </p:nvSpPr>
        <p:spPr>
          <a:xfrm>
            <a:off x="777240" y="2926080"/>
            <a:ext cx="4884267" cy="1005840"/>
          </a:xfrm>
          <a:prstGeom prst="rect">
            <a:avLst/>
          </a:prstGeom>
          <a:noFill/>
        </p:spPr>
        <p:txBody>
          <a:bodyPr wrap="square" lIns="0" tIns="0" rIns="0" bIns="0" anchor="t">
            <a:spAutoFit/>
          </a:bodyPr>
          <a:lstStyle/>
          <a:p>
            <a:pPr algn="l">
              <a:lnSpc>
                <a:spcPct val="100000"/>
              </a:lnSpc>
              <a:spcAft>
                <a:spcPts val="0"/>
              </a:spcAft>
            </a:pPr>
            <a:r>
              <a:rPr sz="4600" b="1" i="1">
                <a:solidFill>
                  <a:srgbClr val="FCF4F4"/>
                </a:solidFill>
                <a:latin typeface="Playfair Display"/>
              </a:rPr>
              <a:t>700</a:t>
            </a:r>
          </a:p>
        </p:txBody>
      </p:sp>
      <p:sp>
        <p:nvSpPr>
          <p:cNvPr id="10" name="TextBox 9"/>
          <p:cNvSpPr txBox="1"/>
          <p:nvPr/>
        </p:nvSpPr>
        <p:spPr>
          <a:xfrm>
            <a:off x="777240" y="3840480"/>
            <a:ext cx="4884267" cy="365760"/>
          </a:xfrm>
          <a:prstGeom prst="rect">
            <a:avLst/>
          </a:prstGeom>
          <a:noFill/>
        </p:spPr>
        <p:txBody>
          <a:bodyPr wrap="square" lIns="0" tIns="0" rIns="0" bIns="0" anchor="t">
            <a:spAutoFit/>
          </a:bodyPr>
          <a:lstStyle/>
          <a:p>
            <a:pPr algn="l">
              <a:lnSpc>
                <a:spcPct val="100000"/>
              </a:lnSpc>
              <a:spcAft>
                <a:spcPts val="0"/>
              </a:spcAft>
            </a:pPr>
            <a:r>
              <a:rPr sz="1400" b="0" i="0">
                <a:solidFill>
                  <a:srgbClr val="FFFFFF"/>
                </a:solidFill>
                <a:latin typeface="Roboto"/>
              </a:rPr>
              <a:t>€ HT</a:t>
            </a:r>
          </a:p>
        </p:txBody>
      </p:sp>
      <p:sp>
        <p:nvSpPr>
          <p:cNvPr id="11" name="Rectangle 10"/>
          <p:cNvSpPr/>
          <p:nvPr/>
        </p:nvSpPr>
        <p:spPr>
          <a:xfrm>
            <a:off x="777240" y="4297680"/>
            <a:ext cx="4884267"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777240" y="4434840"/>
            <a:ext cx="4884267" cy="457200"/>
          </a:xfrm>
          <a:prstGeom prst="rect">
            <a:avLst/>
          </a:prstGeom>
          <a:noFill/>
        </p:spPr>
        <p:txBody>
          <a:bodyPr wrap="square" lIns="0" tIns="0" rIns="0" bIns="0" anchor="t">
            <a:spAutoFit/>
          </a:bodyPr>
          <a:lstStyle/>
          <a:p>
            <a:pPr algn="l">
              <a:lnSpc>
                <a:spcPct val="100000"/>
              </a:lnSpc>
              <a:spcAft>
                <a:spcPts val="0"/>
              </a:spcAft>
            </a:pPr>
            <a:r>
              <a:rPr sz="1100" b="0" i="1">
                <a:solidFill>
                  <a:srgbClr val="FFFFFF"/>
                </a:solidFill>
                <a:latin typeface="Roboto"/>
              </a:rPr>
              <a:t>1 journée</a:t>
            </a:r>
          </a:p>
        </p:txBody>
      </p:sp>
      <p:sp>
        <p:nvSpPr>
          <p:cNvPr id="13" name="TextBox 12"/>
          <p:cNvSpPr txBox="1"/>
          <p:nvPr/>
        </p:nvSpPr>
        <p:spPr>
          <a:xfrm>
            <a:off x="777240" y="4892040"/>
            <a:ext cx="4884267" cy="695127"/>
          </a:xfrm>
          <a:prstGeom prst="rect">
            <a:avLst/>
          </a:prstGeom>
          <a:noFill/>
        </p:spPr>
        <p:txBody>
          <a:bodyPr wrap="square" lIns="0" tIns="0" rIns="0" bIns="0" anchor="t">
            <a:spAutoFit/>
          </a:bodyPr>
          <a:lstStyle/>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Présentiel</a:t>
            </a:r>
            <a:r>
              <a:rPr sz="1050" b="0" i="0" dirty="0">
                <a:solidFill>
                  <a:srgbClr val="FFFFFF"/>
                </a:solidFill>
                <a:latin typeface="Roboto"/>
              </a:rPr>
              <a:t> (Paris) </a:t>
            </a:r>
            <a:r>
              <a:rPr sz="1050" b="0" i="0" dirty="0" err="1">
                <a:solidFill>
                  <a:srgbClr val="FFFFFF"/>
                </a:solidFill>
                <a:latin typeface="Roboto"/>
              </a:rPr>
              <a:t>ou</a:t>
            </a:r>
            <a:r>
              <a:rPr sz="1050" b="0" i="0" dirty="0">
                <a:solidFill>
                  <a:srgbClr val="FFFFFF"/>
                </a:solidFill>
                <a:latin typeface="Roboto"/>
              </a:rPr>
              <a:t> </a:t>
            </a:r>
            <a:r>
              <a:rPr sz="1050" b="0" i="0" dirty="0" err="1">
                <a:solidFill>
                  <a:srgbClr val="FFFFFF"/>
                </a:solidFill>
                <a:latin typeface="Roboto"/>
              </a:rPr>
              <a:t>classe</a:t>
            </a:r>
            <a:r>
              <a:rPr sz="1050" b="0" i="0" dirty="0">
                <a:solidFill>
                  <a:srgbClr val="FFFFFF"/>
                </a:solidFill>
                <a:latin typeface="Roboto"/>
              </a:rPr>
              <a:t> </a:t>
            </a:r>
            <a:r>
              <a:rPr sz="1050" b="0" i="0" dirty="0" err="1">
                <a:solidFill>
                  <a:srgbClr val="FFFFFF"/>
                </a:solidFill>
                <a:latin typeface="Roboto"/>
              </a:rPr>
              <a:t>virtuelle</a:t>
            </a:r>
            <a:endParaRPr sz="1050" b="0" i="0" dirty="0">
              <a:solidFill>
                <a:srgbClr val="FFFFFF"/>
              </a:solidFill>
              <a:latin typeface="Roboto"/>
            </a:endParaRPr>
          </a:p>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Contactez</a:t>
            </a:r>
            <a:r>
              <a:rPr sz="1050" b="0" i="0" dirty="0">
                <a:solidFill>
                  <a:srgbClr val="FFFFFF"/>
                </a:solidFill>
                <a:latin typeface="Roboto"/>
              </a:rPr>
              <a:t>-moi pour toute </a:t>
            </a:r>
            <a:r>
              <a:rPr sz="1050" b="0" i="0" dirty="0" err="1">
                <a:solidFill>
                  <a:srgbClr val="FFFFFF"/>
                </a:solidFill>
                <a:latin typeface="Roboto"/>
              </a:rPr>
              <a:t>demande</a:t>
            </a:r>
            <a:r>
              <a:rPr sz="1050" b="0" i="0" dirty="0">
                <a:solidFill>
                  <a:srgbClr val="FFFFFF"/>
                </a:solidFill>
                <a:latin typeface="Roboto"/>
              </a:rPr>
              <a:t> de devis</a:t>
            </a:r>
          </a:p>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Prise</a:t>
            </a:r>
            <a:r>
              <a:rPr sz="1050" b="0" i="0" dirty="0">
                <a:solidFill>
                  <a:srgbClr val="FFFFFF"/>
                </a:solidFill>
                <a:latin typeface="Roboto"/>
              </a:rPr>
              <a:t> </a:t>
            </a:r>
            <a:r>
              <a:rPr sz="1050" b="0" i="0" dirty="0" err="1">
                <a:solidFill>
                  <a:srgbClr val="FFFFFF"/>
                </a:solidFill>
                <a:latin typeface="Roboto"/>
              </a:rPr>
              <a:t>en</a:t>
            </a:r>
            <a:r>
              <a:rPr sz="1050" b="0" i="0" dirty="0">
                <a:solidFill>
                  <a:srgbClr val="FFFFFF"/>
                </a:solidFill>
                <a:latin typeface="Roboto"/>
              </a:rPr>
              <a:t> charge possible par </a:t>
            </a:r>
            <a:r>
              <a:rPr sz="1050" b="0" i="0" dirty="0" err="1">
                <a:solidFill>
                  <a:srgbClr val="FFFFFF"/>
                </a:solidFill>
                <a:latin typeface="Roboto"/>
              </a:rPr>
              <a:t>votre</a:t>
            </a:r>
            <a:r>
              <a:rPr sz="1050" b="0" i="0" dirty="0">
                <a:solidFill>
                  <a:srgbClr val="FFFFFF"/>
                </a:solidFill>
                <a:latin typeface="Roboto"/>
              </a:rPr>
              <a:t> OPCO</a:t>
            </a:r>
          </a:p>
        </p:txBody>
      </p:sp>
      <p:sp>
        <p:nvSpPr>
          <p:cNvPr id="14" name="Rectangle 13"/>
          <p:cNvSpPr/>
          <p:nvPr/>
        </p:nvSpPr>
        <p:spPr>
          <a:xfrm>
            <a:off x="6255867" y="2148840"/>
            <a:ext cx="5432907" cy="393192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530187" y="2404872"/>
            <a:ext cx="4884267" cy="274320"/>
          </a:xfrm>
          <a:prstGeom prst="rect">
            <a:avLst/>
          </a:prstGeom>
          <a:noFill/>
        </p:spPr>
        <p:txBody>
          <a:bodyPr wrap="square" lIns="0" tIns="0" rIns="0" bIns="0" anchor="t">
            <a:spAutoFit/>
          </a:bodyPr>
          <a:lstStyle/>
          <a:p>
            <a:pPr algn="l">
              <a:lnSpc>
                <a:spcPct val="100000"/>
              </a:lnSpc>
              <a:spcAft>
                <a:spcPts val="0"/>
              </a:spcAft>
            </a:pPr>
            <a:r>
              <a:rPr sz="1050" b="1" i="0">
                <a:solidFill>
                  <a:srgbClr val="B8798E"/>
                </a:solidFill>
                <a:latin typeface="Roboto"/>
              </a:rPr>
              <a:t>INTRA-ENTREPRISE</a:t>
            </a:r>
          </a:p>
        </p:txBody>
      </p:sp>
      <p:sp>
        <p:nvSpPr>
          <p:cNvPr id="16" name="TextBox 15"/>
          <p:cNvSpPr txBox="1"/>
          <p:nvPr/>
        </p:nvSpPr>
        <p:spPr>
          <a:xfrm>
            <a:off x="6530187" y="2926080"/>
            <a:ext cx="4884267" cy="1005840"/>
          </a:xfrm>
          <a:prstGeom prst="rect">
            <a:avLst/>
          </a:prstGeom>
          <a:noFill/>
        </p:spPr>
        <p:txBody>
          <a:bodyPr wrap="square" lIns="0" tIns="0" rIns="0" bIns="0" anchor="t">
            <a:spAutoFit/>
          </a:bodyPr>
          <a:lstStyle/>
          <a:p>
            <a:pPr algn="l">
              <a:lnSpc>
                <a:spcPct val="100000"/>
              </a:lnSpc>
              <a:spcAft>
                <a:spcPts val="0"/>
              </a:spcAft>
            </a:pPr>
            <a:r>
              <a:rPr lang="fr-FR" sz="4600" b="1" i="1" dirty="0">
                <a:solidFill>
                  <a:srgbClr val="FCF4F4"/>
                </a:solidFill>
                <a:latin typeface="Playfair Display"/>
              </a:rPr>
              <a:t>2 000</a:t>
            </a:r>
          </a:p>
        </p:txBody>
      </p:sp>
      <p:sp>
        <p:nvSpPr>
          <p:cNvPr id="17" name="TextBox 16"/>
          <p:cNvSpPr txBox="1"/>
          <p:nvPr/>
        </p:nvSpPr>
        <p:spPr>
          <a:xfrm>
            <a:off x="6530187" y="3840480"/>
            <a:ext cx="4884267" cy="365760"/>
          </a:xfrm>
          <a:prstGeom prst="rect">
            <a:avLst/>
          </a:prstGeom>
          <a:noFill/>
        </p:spPr>
        <p:txBody>
          <a:bodyPr wrap="square" lIns="0" tIns="0" rIns="0" bIns="0" anchor="t">
            <a:spAutoFit/>
          </a:bodyPr>
          <a:lstStyle/>
          <a:p>
            <a:pPr algn="l">
              <a:lnSpc>
                <a:spcPct val="100000"/>
              </a:lnSpc>
              <a:spcAft>
                <a:spcPts val="0"/>
              </a:spcAft>
            </a:pPr>
            <a:r>
              <a:rPr sz="1400" b="0" i="0">
                <a:solidFill>
                  <a:srgbClr val="FFFFFF"/>
                </a:solidFill>
                <a:latin typeface="Roboto"/>
              </a:rPr>
              <a:t>€ HT</a:t>
            </a:r>
          </a:p>
        </p:txBody>
      </p:sp>
      <p:sp>
        <p:nvSpPr>
          <p:cNvPr id="18" name="Rectangle 17"/>
          <p:cNvSpPr/>
          <p:nvPr/>
        </p:nvSpPr>
        <p:spPr>
          <a:xfrm>
            <a:off x="6530187" y="4297680"/>
            <a:ext cx="4884267"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6530187" y="4434840"/>
            <a:ext cx="4884267" cy="457200"/>
          </a:xfrm>
          <a:prstGeom prst="rect">
            <a:avLst/>
          </a:prstGeom>
          <a:noFill/>
        </p:spPr>
        <p:txBody>
          <a:bodyPr wrap="square" lIns="0" tIns="0" rIns="0" bIns="0" anchor="t">
            <a:spAutoFit/>
          </a:bodyPr>
          <a:lstStyle/>
          <a:p>
            <a:pPr algn="l">
              <a:lnSpc>
                <a:spcPct val="100000"/>
              </a:lnSpc>
              <a:spcAft>
                <a:spcPts val="0"/>
              </a:spcAft>
            </a:pPr>
            <a:r>
              <a:rPr sz="1100" b="0" i="1">
                <a:solidFill>
                  <a:srgbClr val="FFFFFF"/>
                </a:solidFill>
                <a:latin typeface="Roboto"/>
              </a:rPr>
              <a:t>Groupe de 12 personnes maximum</a:t>
            </a:r>
          </a:p>
        </p:txBody>
      </p:sp>
      <p:sp>
        <p:nvSpPr>
          <p:cNvPr id="20" name="TextBox 19"/>
          <p:cNvSpPr txBox="1"/>
          <p:nvPr/>
        </p:nvSpPr>
        <p:spPr>
          <a:xfrm>
            <a:off x="6530187" y="4892040"/>
            <a:ext cx="4884267" cy="1097280"/>
          </a:xfrm>
          <a:prstGeom prst="rect">
            <a:avLst/>
          </a:prstGeom>
          <a:noFill/>
        </p:spPr>
        <p:txBody>
          <a:bodyPr wrap="square" lIns="0" tIns="0" rIns="0" bIns="0" anchor="t">
            <a:spAutoFit/>
          </a:bodyPr>
          <a:lstStyle/>
          <a:p>
            <a:pPr algn="l">
              <a:lnSpc>
                <a:spcPct val="120000"/>
              </a:lnSpc>
              <a:spcAft>
                <a:spcPts val="500"/>
              </a:spcAft>
            </a:pPr>
            <a:r>
              <a:rPr sz="1050" b="0" i="0">
                <a:solidFill>
                  <a:srgbClr val="FFFFFF"/>
                </a:solidFill>
                <a:latin typeface="Roboto"/>
              </a:rPr>
              <a:t>•  Dans vos locaux ou classe virtuelle</a:t>
            </a:r>
          </a:p>
          <a:p>
            <a:pPr algn="l">
              <a:lnSpc>
                <a:spcPct val="120000"/>
              </a:lnSpc>
              <a:spcAft>
                <a:spcPts val="500"/>
              </a:spcAft>
            </a:pPr>
            <a:r>
              <a:rPr sz="1050" b="0" i="0">
                <a:solidFill>
                  <a:srgbClr val="FFFFFF"/>
                </a:solidFill>
                <a:latin typeface="Roboto"/>
              </a:rPr>
              <a:t>•  Devis spécifique sur demande</a:t>
            </a:r>
          </a:p>
        </p:txBody>
      </p:sp>
      <p:sp>
        <p:nvSpPr>
          <p:cNvPr id="21" name="TextBox 20"/>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22" name="TextBox 21"/>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9 / 12</a:t>
            </a:r>
          </a:p>
        </p:txBody>
      </p:sp>
      <p:sp>
        <p:nvSpPr>
          <p:cNvPr id="23" name="Rectangle 22"/>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117</TotalTime>
  <Words>1023</Words>
  <Application>Microsoft Macintosh PowerPoint</Application>
  <PresentationFormat>Grand écran</PresentationFormat>
  <Paragraphs>156</Paragraphs>
  <Slides>12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Calibri</vt:lpstr>
      <vt:lpstr>Playfair Display</vt:lpstr>
      <vt:lpstr>Roboto</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Séverine Charbonnel</cp:lastModifiedBy>
  <cp:revision>6</cp:revision>
  <dcterms:created xsi:type="dcterms:W3CDTF">2013-01-27T09:14:16Z</dcterms:created>
  <dcterms:modified xsi:type="dcterms:W3CDTF">2026-07-28T14:36:27Z</dcterms:modified>
  <cp:category/>
</cp:coreProperties>
</file>