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4" r:id="rId9"/>
    <p:sldId id="265" r:id="rId10"/>
    <p:sldId id="266" r:id="rId11"/>
    <p:sldId id="267" r:id="rId12"/>
    <p:sldId id="268"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527"/>
    <p:restoredTop sz="94684"/>
  </p:normalViewPr>
  <p:slideViewPr>
    <p:cSldViewPr snapToGrid="0" snapToObjects="1">
      <p:cViewPr varScale="1">
        <p:scale>
          <a:sx n="114" d="100"/>
          <a:sy n="114" d="100"/>
        </p:scale>
        <p:origin x="30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7/28/26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7/28/26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7/28/26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7/28/26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7/28/26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7/28/26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‹N°›</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Rectangle 1"/>
          <p:cNvSpPr/>
          <p:nvPr/>
        </p:nvSpPr>
        <p:spPr>
          <a:xfrm>
            <a:off x="9357055" y="0"/>
            <a:ext cx="2834640" cy="6858000"/>
          </a:xfrm>
          <a:prstGeom prst="rect">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728655" y="-822960"/>
            <a:ext cx="2468880" cy="2468880"/>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042855" y="5120640"/>
            <a:ext cx="1965960" cy="1965960"/>
          </a:xfrm>
          <a:prstGeom prst="ellipse">
            <a:avLst/>
          </a:prstGeom>
          <a:solidFill>
            <a:srgbClr val="C9BBB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5" name="Picture 4" descr="severine_full_baseline_white.png"/>
          <p:cNvPicPr>
            <a:picLocks noChangeAspect="1"/>
          </p:cNvPicPr>
          <p:nvPr/>
        </p:nvPicPr>
        <p:blipFill>
          <a:blip r:embed="rId2"/>
          <a:stretch>
            <a:fillRect/>
          </a:stretch>
        </p:blipFill>
        <p:spPr>
          <a:xfrm>
            <a:off x="640080" y="594360"/>
            <a:ext cx="2148840" cy="969251"/>
          </a:xfrm>
          <a:prstGeom prst="rect">
            <a:avLst/>
          </a:prstGeom>
        </p:spPr>
      </p:pic>
      <p:sp>
        <p:nvSpPr>
          <p:cNvPr id="6" name="TextBox 5"/>
          <p:cNvSpPr txBox="1"/>
          <p:nvPr/>
        </p:nvSpPr>
        <p:spPr>
          <a:xfrm>
            <a:off x="685800" y="2286000"/>
            <a:ext cx="8046720" cy="365760"/>
          </a:xfrm>
          <a:prstGeom prst="rect">
            <a:avLst/>
          </a:prstGeom>
          <a:noFill/>
        </p:spPr>
        <p:txBody>
          <a:bodyPr wrap="square" lIns="0" tIns="0" rIns="0" bIns="0" anchor="t">
            <a:spAutoFit/>
          </a:bodyPr>
          <a:lstStyle/>
          <a:p>
            <a:pPr algn="l">
              <a:lnSpc>
                <a:spcPct val="100000"/>
              </a:lnSpc>
              <a:spcAft>
                <a:spcPts val="0"/>
              </a:spcAft>
            </a:pPr>
            <a:r>
              <a:rPr sz="1300" b="1" i="0">
                <a:solidFill>
                  <a:srgbClr val="B8798E"/>
                </a:solidFill>
                <a:latin typeface="Roboto"/>
              </a:rPr>
              <a:t>FORMATION</a:t>
            </a:r>
          </a:p>
        </p:txBody>
      </p:sp>
      <p:sp>
        <p:nvSpPr>
          <p:cNvPr id="7" name="TextBox 6"/>
          <p:cNvSpPr txBox="1"/>
          <p:nvPr/>
        </p:nvSpPr>
        <p:spPr>
          <a:xfrm>
            <a:off x="640080" y="2834640"/>
            <a:ext cx="8503920" cy="2468880"/>
          </a:xfrm>
          <a:prstGeom prst="rect">
            <a:avLst/>
          </a:prstGeom>
          <a:noFill/>
        </p:spPr>
        <p:txBody>
          <a:bodyPr wrap="square" lIns="0" tIns="0" rIns="0" bIns="0" anchor="t">
            <a:spAutoFit/>
          </a:bodyPr>
          <a:lstStyle/>
          <a:p>
            <a:pPr algn="l">
              <a:lnSpc>
                <a:spcPct val="125000"/>
              </a:lnSpc>
              <a:spcAft>
                <a:spcPts val="600"/>
              </a:spcAft>
            </a:pPr>
            <a:r>
              <a:rPr sz="3400" b="0" i="1">
                <a:solidFill>
                  <a:srgbClr val="FFFFFF"/>
                </a:solidFill>
                <a:latin typeface="Playfair Display"/>
              </a:rPr>
              <a:t>Aborder le changement</a:t>
            </a:r>
          </a:p>
          <a:p>
            <a:pPr algn="l">
              <a:lnSpc>
                <a:spcPct val="125000"/>
              </a:lnSpc>
              <a:spcAft>
                <a:spcPts val="600"/>
              </a:spcAft>
            </a:pPr>
            <a:r>
              <a:rPr sz="3400" b="1" i="0">
                <a:solidFill>
                  <a:srgbClr val="FCF4F4"/>
                </a:solidFill>
                <a:latin typeface="Playfair Display"/>
              </a:rPr>
              <a:t>sereinement</a:t>
            </a:r>
          </a:p>
          <a:p>
            <a:pPr algn="l">
              <a:lnSpc>
                <a:spcPct val="125000"/>
              </a:lnSpc>
              <a:spcAft>
                <a:spcPts val="600"/>
              </a:spcAft>
            </a:pPr>
            <a:r>
              <a:rPr sz="3400" b="0" i="1">
                <a:solidFill>
                  <a:srgbClr val="FFFFFF"/>
                </a:solidFill>
                <a:latin typeface="Playfair Display"/>
              </a:rPr>
              <a:t>pour en faire un allié</a:t>
            </a:r>
          </a:p>
        </p:txBody>
      </p:sp>
      <p:sp>
        <p:nvSpPr>
          <p:cNvPr id="8" name="TextBox 7"/>
          <p:cNvSpPr txBox="1"/>
          <p:nvPr/>
        </p:nvSpPr>
        <p:spPr>
          <a:xfrm>
            <a:off x="685800" y="5806440"/>
            <a:ext cx="7772400" cy="457200"/>
          </a:xfrm>
          <a:prstGeom prst="rect">
            <a:avLst/>
          </a:prstGeom>
          <a:noFill/>
        </p:spPr>
        <p:txBody>
          <a:bodyPr wrap="square" lIns="0" tIns="0" rIns="0" bIns="0" anchor="t">
            <a:spAutoFit/>
          </a:bodyPr>
          <a:lstStyle/>
          <a:p>
            <a:pPr algn="l">
              <a:lnSpc>
                <a:spcPct val="100000"/>
              </a:lnSpc>
              <a:spcAft>
                <a:spcPts val="0"/>
              </a:spcAft>
            </a:pPr>
            <a:r>
              <a:rPr sz="1350" b="0" i="1">
                <a:solidFill>
                  <a:srgbClr val="FFFFFF"/>
                </a:solidFill>
                <a:latin typeface="Playfair Display"/>
              </a:rPr>
              <a:t>Changement · Résilience · Leadership</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CADRE DE LA FORMATION</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Une formation certifiée Qualiopi</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4023360"/>
          </a:xfrm>
          <a:prstGeom prst="rect">
            <a:avLst/>
          </a:prstGeom>
          <a:noFill/>
        </p:spPr>
        <p:txBody>
          <a:bodyPr wrap="square" lIns="0" tIns="0" rIns="0" bIns="0" anchor="t">
            <a:spAutoFit/>
          </a:bodyPr>
          <a:lstStyle/>
          <a:p>
            <a:pPr algn="l">
              <a:lnSpc>
                <a:spcPct val="130000"/>
              </a:lnSpc>
              <a:spcAft>
                <a:spcPts val="1200"/>
              </a:spcAft>
            </a:pPr>
            <a:r>
              <a:rPr sz="1300" b="0" i="0">
                <a:solidFill>
                  <a:srgbClr val="555555"/>
                </a:solidFill>
                <a:latin typeface="Roboto"/>
              </a:rPr>
              <a:t>Cette formation est conçue et animée par Séverine Charbonnel, ancienne avocate au barreau de Paris devenue Executive Coach certifiée HEC et certifiée MBTI®.</a:t>
            </a:r>
          </a:p>
          <a:p>
            <a:pPr algn="l">
              <a:lnSpc>
                <a:spcPct val="130000"/>
              </a:lnSpc>
              <a:spcAft>
                <a:spcPts val="1200"/>
              </a:spcAft>
            </a:pPr>
            <a:r>
              <a:rPr sz="1300" b="0" i="0">
                <a:solidFill>
                  <a:srgbClr val="555555"/>
                </a:solidFill>
                <a:latin typeface="Roboto"/>
              </a:rPr>
              <a:t>Pour les formations éligibles au financement public, le GIE Académie de Management (certifié Qualiopi, numéro de déclaration d'activité 11756339175) contracte avec les clients ; la conception et l'animation restent assurées dans le respect des obligations de Qualiopi.</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10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VOTRE FORMATRICE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Séverine Charbonnel</a:t>
            </a:r>
          </a:p>
        </p:txBody>
      </p:sp>
      <p:pic>
        <p:nvPicPr>
          <p:cNvPr id="4" name="Picture 3"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5" name="Oval 4"/>
          <p:cNvSpPr/>
          <p:nvPr/>
        </p:nvSpPr>
        <p:spPr>
          <a:xfrm>
            <a:off x="612648" y="2194560"/>
            <a:ext cx="2317335" cy="2313432"/>
          </a:xfrm>
          <a:prstGeom prst="ellipse">
            <a:avLst/>
          </a:prstGeom>
          <a:noFill/>
          <a:ln w="2540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594360" y="4663440"/>
            <a:ext cx="2468880" cy="822960"/>
          </a:xfrm>
          <a:prstGeom prst="rect">
            <a:avLst/>
          </a:prstGeom>
          <a:noFill/>
        </p:spPr>
        <p:txBody>
          <a:bodyPr wrap="square" lIns="0" tIns="0" rIns="0" bIns="0" anchor="t">
            <a:spAutoFit/>
          </a:bodyPr>
          <a:lstStyle/>
          <a:p>
            <a:pPr algn="ctr">
              <a:lnSpc>
                <a:spcPct val="130000"/>
              </a:lnSpc>
              <a:spcAft>
                <a:spcPts val="0"/>
              </a:spcAft>
            </a:pPr>
            <a:r>
              <a:rPr sz="1050" b="1" i="0">
                <a:solidFill>
                  <a:srgbClr val="B8798E"/>
                </a:solidFill>
                <a:latin typeface="Roboto"/>
              </a:rPr>
              <a:t>Ancienne Avocate au Barreau de Paris
Executive Coach HEC Paris
Certifiée MBTI®</a:t>
            </a:r>
          </a:p>
        </p:txBody>
      </p:sp>
      <p:sp>
        <p:nvSpPr>
          <p:cNvPr id="8" name="TextBox 7"/>
          <p:cNvSpPr txBox="1"/>
          <p:nvPr/>
        </p:nvSpPr>
        <p:spPr>
          <a:xfrm>
            <a:off x="3474720" y="2148840"/>
            <a:ext cx="8214055" cy="640080"/>
          </a:xfrm>
          <a:prstGeom prst="rect">
            <a:avLst/>
          </a:prstGeom>
          <a:noFill/>
        </p:spPr>
        <p:txBody>
          <a:bodyPr wrap="square" lIns="0" tIns="0" rIns="0" bIns="0" anchor="t">
            <a:spAutoFit/>
          </a:bodyPr>
          <a:lstStyle/>
          <a:p>
            <a:pPr algn="l">
              <a:lnSpc>
                <a:spcPct val="100000"/>
              </a:lnSpc>
              <a:spcAft>
                <a:spcPts val="0"/>
              </a:spcAft>
            </a:pPr>
            <a:r>
              <a:rPr sz="1800" b="1" i="1">
                <a:solidFill>
                  <a:srgbClr val="464D4A"/>
                </a:solidFill>
                <a:latin typeface="Playfair Display"/>
              </a:rPr>
              <a:t>« Positionner l'Humain au cœur de mon activité. »</a:t>
            </a:r>
          </a:p>
        </p:txBody>
      </p:sp>
      <p:sp>
        <p:nvSpPr>
          <p:cNvPr id="9" name="TextBox 8"/>
          <p:cNvSpPr txBox="1"/>
          <p:nvPr/>
        </p:nvSpPr>
        <p:spPr>
          <a:xfrm>
            <a:off x="3474720" y="2926080"/>
            <a:ext cx="8214055" cy="2743200"/>
          </a:xfrm>
          <a:prstGeom prst="rect">
            <a:avLst/>
          </a:prstGeom>
          <a:noFill/>
        </p:spPr>
        <p:txBody>
          <a:bodyPr wrap="square" lIns="0" tIns="0" rIns="0" bIns="0" anchor="t">
            <a:spAutoFit/>
          </a:bodyPr>
          <a:lstStyle/>
          <a:p>
            <a:pPr algn="l">
              <a:lnSpc>
                <a:spcPct val="125000"/>
              </a:lnSpc>
              <a:spcAft>
                <a:spcPts val="1000"/>
              </a:spcAft>
            </a:pPr>
            <a:r>
              <a:rPr sz="1200" b="0" i="0">
                <a:solidFill>
                  <a:srgbClr val="555555"/>
                </a:solidFill>
                <a:latin typeface="Roboto"/>
              </a:rPr>
              <a:t>Avocate pendant 20 ans dans des cabinets d'affaires, j'ai réalisé après un bilan de compétences et un travail d'introspection que je souhaitais devenir coach. Formée à HEC à l'Executive Coaching, je m'appuie sur mes qualités d'écoute et de présence pour aider mes clients à tendre vers des relations sereines.</a:t>
            </a:r>
          </a:p>
          <a:p>
            <a:pPr algn="l">
              <a:lnSpc>
                <a:spcPct val="125000"/>
              </a:lnSpc>
              <a:spcAft>
                <a:spcPts val="1000"/>
              </a:spcAft>
            </a:pPr>
            <a:r>
              <a:rPr sz="1200" b="0" i="0">
                <a:solidFill>
                  <a:srgbClr val="555555"/>
                </a:solidFill>
                <a:latin typeface="Roboto"/>
              </a:rPr>
              <a:t>J'accompagne aujourd'hui salariés, managers et équipes en entreprise avec la conviction qu'une meilleure connaissance de soi favorise une meilleure coopération entre les acteurs de l'entreprise et permet de retrouver un équilibre durable.</a:t>
            </a:r>
          </a:p>
        </p:txBody>
      </p:sp>
      <p:sp>
        <p:nvSpPr>
          <p:cNvPr id="10" name="Rectangle 9"/>
          <p:cNvSpPr/>
          <p:nvPr/>
        </p:nvSpPr>
        <p:spPr>
          <a:xfrm>
            <a:off x="3474720" y="5715000"/>
            <a:ext cx="8214055" cy="5029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3474720" y="5852160"/>
            <a:ext cx="8214055" cy="274320"/>
          </a:xfrm>
          <a:prstGeom prst="rect">
            <a:avLst/>
          </a:prstGeom>
          <a:noFill/>
        </p:spPr>
        <p:txBody>
          <a:bodyPr wrap="square" lIns="0" tIns="0" rIns="0" bIns="0" anchor="t">
            <a:spAutoFit/>
          </a:bodyPr>
          <a:lstStyle/>
          <a:p>
            <a:pPr algn="ctr">
              <a:lnSpc>
                <a:spcPct val="100000"/>
              </a:lnSpc>
              <a:spcAft>
                <a:spcPts val="0"/>
              </a:spcAft>
            </a:pPr>
            <a:r>
              <a:rPr sz="1050" b="1" i="0">
                <a:solidFill>
                  <a:srgbClr val="B8798E"/>
                </a:solidFill>
                <a:latin typeface="Roboto"/>
              </a:rPr>
              <a:t>ÉNERGIQUE  ·  COMMUNICATIVE  ·  AIME LE PARTAGE, LE RIRE, LES VOYAGES ET LE CHOCOLAT</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11 / 12</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Image 15">
            <a:extLst>
              <a:ext uri="{FF2B5EF4-FFF2-40B4-BE49-F238E27FC236}">
                <a16:creationId xmlns:a16="http://schemas.microsoft.com/office/drawing/2014/main" id="{F19FDFC2-8814-6C94-5B8A-F9B3BCF2B8A9}"/>
              </a:ext>
            </a:extLst>
          </p:cNvPr>
          <p:cNvPicPr>
            <a:picLocks noChangeAspect="1"/>
          </p:cNvPicPr>
          <p:nvPr/>
        </p:nvPicPr>
        <p:blipFill>
          <a:blip r:embed="rId3"/>
          <a:stretch/>
        </p:blipFill>
        <p:spPr>
          <a:xfrm>
            <a:off x="690680" y="2246376"/>
            <a:ext cx="2197100" cy="2209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464D4A"/>
        </a:solidFill>
        <a:effectLst/>
      </p:bgPr>
    </p:bg>
    <p:spTree>
      <p:nvGrpSpPr>
        <p:cNvPr id="1" name=""/>
        <p:cNvGrpSpPr/>
        <p:nvPr/>
      </p:nvGrpSpPr>
      <p:grpSpPr>
        <a:xfrm>
          <a:off x="0" y="0"/>
          <a:ext cx="0" cy="0"/>
          <a:chOff x="0" y="0"/>
          <a:chExt cx="0" cy="0"/>
        </a:xfrm>
      </p:grpSpPr>
      <p:sp>
        <p:nvSpPr>
          <p:cNvPr id="2" name="Oval 1"/>
          <p:cNvSpPr/>
          <p:nvPr/>
        </p:nvSpPr>
        <p:spPr>
          <a:xfrm>
            <a:off x="10454335" y="-914400"/>
            <a:ext cx="2377440" cy="2377440"/>
          </a:xfrm>
          <a:prstGeom prst="ellipse">
            <a:avLst/>
          </a:prstGeom>
          <a:solidFill>
            <a:srgbClr val="8A8A8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Oval 2"/>
          <p:cNvSpPr/>
          <p:nvPr/>
        </p:nvSpPr>
        <p:spPr>
          <a:xfrm>
            <a:off x="-1097280" y="4206240"/>
            <a:ext cx="2651760" cy="265176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4" name="Picture 3" descr="severine_full_baseline_white.png"/>
          <p:cNvPicPr>
            <a:picLocks noChangeAspect="1"/>
          </p:cNvPicPr>
          <p:nvPr/>
        </p:nvPicPr>
        <p:blipFill>
          <a:blip r:embed="rId2"/>
          <a:stretch>
            <a:fillRect/>
          </a:stretch>
        </p:blipFill>
        <p:spPr>
          <a:xfrm>
            <a:off x="4907127" y="1005840"/>
            <a:ext cx="2377440" cy="1072363"/>
          </a:xfrm>
          <a:prstGeom prst="rect">
            <a:avLst/>
          </a:prstGeom>
        </p:spPr>
      </p:pic>
      <p:sp>
        <p:nvSpPr>
          <p:cNvPr id="5" name="TextBox 4"/>
          <p:cNvSpPr txBox="1"/>
          <p:nvPr/>
        </p:nvSpPr>
        <p:spPr>
          <a:xfrm>
            <a:off x="1097280" y="2606040"/>
            <a:ext cx="10058400" cy="914400"/>
          </a:xfrm>
          <a:prstGeom prst="rect">
            <a:avLst/>
          </a:prstGeom>
          <a:noFill/>
        </p:spPr>
        <p:txBody>
          <a:bodyPr wrap="square" lIns="0" tIns="0" rIns="0" bIns="0" anchor="t">
            <a:spAutoFit/>
          </a:bodyPr>
          <a:lstStyle/>
          <a:p>
            <a:pPr algn="ctr">
              <a:lnSpc>
                <a:spcPct val="100000"/>
              </a:lnSpc>
              <a:spcAft>
                <a:spcPts val="0"/>
              </a:spcAft>
            </a:pPr>
            <a:r>
              <a:rPr sz="4000" b="1" i="1">
                <a:solidFill>
                  <a:srgbClr val="FCF4F4"/>
                </a:solidFill>
                <a:latin typeface="Playfair Display"/>
              </a:rPr>
              <a:t>Et si on en parlait ?</a:t>
            </a:r>
          </a:p>
        </p:txBody>
      </p:sp>
      <p:sp>
        <p:nvSpPr>
          <p:cNvPr id="6" name="TextBox 5"/>
          <p:cNvSpPr txBox="1"/>
          <p:nvPr/>
        </p:nvSpPr>
        <p:spPr>
          <a:xfrm>
            <a:off x="1097280" y="3429000"/>
            <a:ext cx="10058400" cy="457200"/>
          </a:xfrm>
          <a:prstGeom prst="rect">
            <a:avLst/>
          </a:prstGeom>
          <a:noFill/>
        </p:spPr>
        <p:txBody>
          <a:bodyPr wrap="square" lIns="0" tIns="0" rIns="0" bIns="0" anchor="t">
            <a:spAutoFit/>
          </a:bodyPr>
          <a:lstStyle/>
          <a:p>
            <a:pPr algn="ctr">
              <a:lnSpc>
                <a:spcPct val="100000"/>
              </a:lnSpc>
              <a:spcAft>
                <a:spcPts val="0"/>
              </a:spcAft>
            </a:pPr>
            <a:r>
              <a:rPr sz="1400" b="0" i="1">
                <a:solidFill>
                  <a:srgbClr val="FFFFFF"/>
                </a:solidFill>
                <a:latin typeface="Playfair Display"/>
              </a:rPr>
              <a:t>Le premier échange est gratuit, sans engagement.</a:t>
            </a:r>
          </a:p>
        </p:txBody>
      </p:sp>
      <p:sp>
        <p:nvSpPr>
          <p:cNvPr id="7" name="Rectangle 6"/>
          <p:cNvSpPr/>
          <p:nvPr/>
        </p:nvSpPr>
        <p:spPr>
          <a:xfrm>
            <a:off x="1889607" y="4206240"/>
            <a:ext cx="8412480" cy="1143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188960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EMAIL</a:t>
            </a:r>
          </a:p>
        </p:txBody>
      </p:sp>
      <p:sp>
        <p:nvSpPr>
          <p:cNvPr id="9" name="TextBox 8"/>
          <p:cNvSpPr txBox="1"/>
          <p:nvPr/>
        </p:nvSpPr>
        <p:spPr>
          <a:xfrm>
            <a:off x="188960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contact@severinecharbonnel.fr</a:t>
            </a:r>
          </a:p>
        </p:txBody>
      </p:sp>
      <p:sp>
        <p:nvSpPr>
          <p:cNvPr id="10" name="TextBox 9"/>
          <p:cNvSpPr txBox="1"/>
          <p:nvPr/>
        </p:nvSpPr>
        <p:spPr>
          <a:xfrm>
            <a:off x="469376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TÉLÉPHONE</a:t>
            </a:r>
          </a:p>
        </p:txBody>
      </p:sp>
      <p:sp>
        <p:nvSpPr>
          <p:cNvPr id="11" name="TextBox 10"/>
          <p:cNvSpPr txBox="1"/>
          <p:nvPr/>
        </p:nvSpPr>
        <p:spPr>
          <a:xfrm>
            <a:off x="4693767" y="4736592"/>
            <a:ext cx="2804160" cy="184666"/>
          </a:xfrm>
          <a:prstGeom prst="rect">
            <a:avLst/>
          </a:prstGeom>
          <a:noFill/>
        </p:spPr>
        <p:txBody>
          <a:bodyPr wrap="square" lIns="0" tIns="0" rIns="0" bIns="0" anchor="t">
            <a:spAutoFit/>
          </a:bodyPr>
          <a:lstStyle/>
          <a:p>
            <a:pPr algn="ctr">
              <a:lnSpc>
                <a:spcPct val="100000"/>
              </a:lnSpc>
              <a:spcAft>
                <a:spcPts val="0"/>
              </a:spcAft>
            </a:pPr>
            <a:r>
              <a:rPr lang="fr-FR" sz="1200" b="1" i="0" dirty="0">
                <a:solidFill>
                  <a:srgbClr val="464D4A"/>
                </a:solidFill>
                <a:latin typeface="Roboto"/>
              </a:rPr>
              <a:t>0625329316</a:t>
            </a:r>
            <a:endParaRPr sz="1200" b="1" i="0" dirty="0">
              <a:solidFill>
                <a:srgbClr val="464D4A"/>
              </a:solidFill>
              <a:latin typeface="Roboto"/>
            </a:endParaRPr>
          </a:p>
        </p:txBody>
      </p:sp>
      <p:sp>
        <p:nvSpPr>
          <p:cNvPr id="12" name="TextBox 11"/>
          <p:cNvSpPr txBox="1"/>
          <p:nvPr/>
        </p:nvSpPr>
        <p:spPr>
          <a:xfrm>
            <a:off x="7497927" y="4389120"/>
            <a:ext cx="2804160" cy="274320"/>
          </a:xfrm>
          <a:prstGeom prst="rect">
            <a:avLst/>
          </a:prstGeom>
          <a:noFill/>
        </p:spPr>
        <p:txBody>
          <a:bodyPr wrap="square" lIns="0" tIns="0" rIns="0" bIns="0" anchor="t">
            <a:spAutoFit/>
          </a:bodyPr>
          <a:lstStyle/>
          <a:p>
            <a:pPr algn="ctr">
              <a:lnSpc>
                <a:spcPct val="100000"/>
              </a:lnSpc>
              <a:spcAft>
                <a:spcPts val="0"/>
              </a:spcAft>
            </a:pPr>
            <a:r>
              <a:rPr sz="1000" b="1" i="0">
                <a:solidFill>
                  <a:srgbClr val="B8798E"/>
                </a:solidFill>
                <a:latin typeface="Roboto"/>
              </a:rPr>
              <a:t>CABINET</a:t>
            </a:r>
          </a:p>
        </p:txBody>
      </p:sp>
      <p:sp>
        <p:nvSpPr>
          <p:cNvPr id="13" name="TextBox 12"/>
          <p:cNvSpPr txBox="1"/>
          <p:nvPr/>
        </p:nvSpPr>
        <p:spPr>
          <a:xfrm>
            <a:off x="7497927" y="4736592"/>
            <a:ext cx="2804160" cy="365760"/>
          </a:xfrm>
          <a:prstGeom prst="rect">
            <a:avLst/>
          </a:prstGeom>
          <a:noFill/>
        </p:spPr>
        <p:txBody>
          <a:bodyPr wrap="square" lIns="0" tIns="0" rIns="0" bIns="0" anchor="t">
            <a:spAutoFit/>
          </a:bodyPr>
          <a:lstStyle/>
          <a:p>
            <a:pPr algn="ctr">
              <a:lnSpc>
                <a:spcPct val="100000"/>
              </a:lnSpc>
              <a:spcAft>
                <a:spcPts val="0"/>
              </a:spcAft>
            </a:pPr>
            <a:r>
              <a:rPr sz="1200" b="1" i="0">
                <a:solidFill>
                  <a:srgbClr val="464D4A"/>
                </a:solidFill>
                <a:latin typeface="Roboto"/>
              </a:rPr>
              <a:t>Paris · ou en distanciel</a:t>
            </a:r>
          </a:p>
        </p:txBody>
      </p:sp>
      <p:sp>
        <p:nvSpPr>
          <p:cNvPr id="14" name="TextBox 13"/>
          <p:cNvSpPr txBox="1"/>
          <p:nvPr/>
        </p:nvSpPr>
        <p:spPr>
          <a:xfrm>
            <a:off x="548640" y="6400800"/>
            <a:ext cx="5486400" cy="274320"/>
          </a:xfrm>
          <a:prstGeom prst="rect">
            <a:avLst/>
          </a:prstGeom>
          <a:noFill/>
        </p:spPr>
        <p:txBody>
          <a:bodyPr wrap="square" lIns="0" tIns="0" rIns="0" bIns="0" anchor="t">
            <a:spAutoFit/>
          </a:bodyPr>
          <a:lstStyle/>
          <a:p>
            <a:pPr algn="l">
              <a:lnSpc>
                <a:spcPct val="100000"/>
              </a:lnSpc>
              <a:spcAft>
                <a:spcPts val="0"/>
              </a:spcAft>
            </a:pPr>
            <a:r>
              <a:rPr sz="950" b="0" i="1">
                <a:solidFill>
                  <a:srgbClr val="FFFFFF"/>
                </a:solidFill>
                <a:latin typeface="Roboto"/>
              </a:rPr>
              <a:t>séverine charbonnel · coaching &amp; formation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POURQUOI SE FORMER</a:t>
            </a:r>
          </a:p>
        </p:txBody>
      </p:sp>
      <p:sp>
        <p:nvSpPr>
          <p:cNvPr id="3" name="TextBox 2"/>
          <p:cNvSpPr txBox="1"/>
          <p:nvPr/>
        </p:nvSpPr>
        <p:spPr>
          <a:xfrm>
            <a:off x="502920" y="713232"/>
            <a:ext cx="9692640" cy="123444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8 bonnes raisons de miser sur les soft skills</a:t>
            </a:r>
          </a:p>
        </p:txBody>
      </p:sp>
      <p:sp>
        <p:nvSpPr>
          <p:cNvPr id="4" name="Oval 3"/>
          <p:cNvSpPr/>
          <p:nvPr/>
        </p:nvSpPr>
        <p:spPr>
          <a:xfrm>
            <a:off x="502920" y="206654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99339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les compétences comportementales qui font la différence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679192"/>
            <a:ext cx="10241280" cy="1430905"/>
          </a:xfrm>
          <a:prstGeom prst="rect">
            <a:avLst/>
          </a:prstGeom>
          <a:noFill/>
        </p:spPr>
        <p:txBody>
          <a:bodyPr wrap="square" lIns="0" tIns="0" rIns="0" bIns="0" anchor="t">
            <a:spAutoFit/>
          </a:bodyPr>
          <a:lstStyle/>
          <a:p>
            <a:pPr algn="l">
              <a:lnSpc>
                <a:spcPct val="130000"/>
              </a:lnSpc>
              <a:spcAft>
                <a:spcPts val="1200"/>
              </a:spcAft>
            </a:pPr>
            <a:r>
              <a:rPr sz="1300" b="0" i="0" dirty="0">
                <a:solidFill>
                  <a:srgbClr val="555555"/>
                </a:solidFill>
                <a:latin typeface="Roboto"/>
              </a:rPr>
              <a:t>Nous </a:t>
            </a:r>
            <a:r>
              <a:rPr sz="1300" b="0" i="0" dirty="0" err="1">
                <a:solidFill>
                  <a:srgbClr val="555555"/>
                </a:solidFill>
                <a:latin typeface="Roboto"/>
              </a:rPr>
              <a:t>vivons</a:t>
            </a:r>
            <a:r>
              <a:rPr sz="1300" b="0" i="0" dirty="0">
                <a:solidFill>
                  <a:srgbClr val="555555"/>
                </a:solidFill>
                <a:latin typeface="Roboto"/>
              </a:rPr>
              <a:t> dans un monde de relations, </a:t>
            </a:r>
            <a:r>
              <a:rPr sz="1300" b="0" i="0" dirty="0" err="1">
                <a:solidFill>
                  <a:srgbClr val="555555"/>
                </a:solidFill>
                <a:latin typeface="Roboto"/>
              </a:rPr>
              <a:t>en</a:t>
            </a:r>
            <a:r>
              <a:rPr sz="1300" b="0" i="0" dirty="0">
                <a:solidFill>
                  <a:srgbClr val="555555"/>
                </a:solidFill>
                <a:latin typeface="Roboto"/>
              </a:rPr>
              <a:t> </a:t>
            </a:r>
            <a:r>
              <a:rPr sz="1300" b="0" i="0" dirty="0" err="1">
                <a:solidFill>
                  <a:srgbClr val="555555"/>
                </a:solidFill>
                <a:latin typeface="Roboto"/>
              </a:rPr>
              <a:t>constante</a:t>
            </a:r>
            <a:r>
              <a:rPr sz="1300" b="0" i="0" dirty="0">
                <a:solidFill>
                  <a:srgbClr val="555555"/>
                </a:solidFill>
                <a:latin typeface="Roboto"/>
              </a:rPr>
              <a:t> </a:t>
            </a:r>
            <a:r>
              <a:rPr sz="1300" b="0" i="0" dirty="0" err="1">
                <a:solidFill>
                  <a:srgbClr val="555555"/>
                </a:solidFill>
                <a:latin typeface="Roboto"/>
              </a:rPr>
              <a:t>évolution</a:t>
            </a:r>
            <a:r>
              <a:rPr sz="1300" b="0" i="0" dirty="0">
                <a:solidFill>
                  <a:srgbClr val="555555"/>
                </a:solidFill>
                <a:latin typeface="Roboto"/>
              </a:rPr>
              <a:t>. Afin de </a:t>
            </a:r>
            <a:r>
              <a:rPr sz="1300" b="0" i="0" dirty="0" err="1">
                <a:solidFill>
                  <a:srgbClr val="555555"/>
                </a:solidFill>
                <a:latin typeface="Roboto"/>
              </a:rPr>
              <a:t>créer</a:t>
            </a:r>
            <a:r>
              <a:rPr sz="1300" b="0" i="0" dirty="0">
                <a:solidFill>
                  <a:srgbClr val="555555"/>
                </a:solidFill>
                <a:latin typeface="Roboto"/>
              </a:rPr>
              <a:t>, </a:t>
            </a:r>
            <a:r>
              <a:rPr sz="1300" b="0" i="0" dirty="0" err="1">
                <a:solidFill>
                  <a:srgbClr val="555555"/>
                </a:solidFill>
                <a:latin typeface="Roboto"/>
              </a:rPr>
              <a:t>d'entretenir</a:t>
            </a:r>
            <a:r>
              <a:rPr sz="1300" b="0" i="0" dirty="0">
                <a:solidFill>
                  <a:srgbClr val="555555"/>
                </a:solidFill>
                <a:latin typeface="Roboto"/>
              </a:rPr>
              <a:t> et de faire </a:t>
            </a:r>
            <a:r>
              <a:rPr sz="1300" b="0" i="0" dirty="0" err="1">
                <a:solidFill>
                  <a:srgbClr val="555555"/>
                </a:solidFill>
                <a:latin typeface="Roboto"/>
              </a:rPr>
              <a:t>perdurer</a:t>
            </a:r>
            <a:r>
              <a:rPr sz="1300" b="0" i="0" dirty="0">
                <a:solidFill>
                  <a:srgbClr val="555555"/>
                </a:solidFill>
                <a:latin typeface="Roboto"/>
              </a:rPr>
              <a:t> </a:t>
            </a:r>
            <a:r>
              <a:rPr sz="1300" b="0" i="0" dirty="0" err="1">
                <a:solidFill>
                  <a:srgbClr val="555555"/>
                </a:solidFill>
                <a:latin typeface="Roboto"/>
              </a:rPr>
              <a:t>ces</a:t>
            </a:r>
            <a:r>
              <a:rPr sz="1300" b="0" i="0" dirty="0">
                <a:solidFill>
                  <a:srgbClr val="555555"/>
                </a:solidFill>
                <a:latin typeface="Roboto"/>
              </a:rPr>
              <a:t> relations, </a:t>
            </a:r>
            <a:r>
              <a:rPr sz="1300" b="0" i="0" dirty="0" err="1">
                <a:solidFill>
                  <a:srgbClr val="555555"/>
                </a:solidFill>
                <a:latin typeface="Roboto"/>
              </a:rPr>
              <a:t>l'acquisition</a:t>
            </a:r>
            <a:r>
              <a:rPr sz="1300" b="0" i="0" dirty="0">
                <a:solidFill>
                  <a:srgbClr val="555555"/>
                </a:solidFill>
                <a:latin typeface="Roboto"/>
              </a:rPr>
              <a:t> de </a:t>
            </a:r>
            <a:r>
              <a:rPr sz="1300" b="0" i="0" dirty="0" err="1">
                <a:solidFill>
                  <a:srgbClr val="555555"/>
                </a:solidFill>
                <a:latin typeface="Roboto"/>
              </a:rPr>
              <a:t>compétences</a:t>
            </a:r>
            <a:r>
              <a:rPr sz="1300" b="0" i="0" dirty="0">
                <a:solidFill>
                  <a:srgbClr val="555555"/>
                </a:solidFill>
                <a:latin typeface="Roboto"/>
              </a:rPr>
              <a:t> </a:t>
            </a:r>
            <a:r>
              <a:rPr sz="1300" b="0" i="0" dirty="0" err="1">
                <a:solidFill>
                  <a:srgbClr val="555555"/>
                </a:solidFill>
                <a:latin typeface="Roboto"/>
              </a:rPr>
              <a:t>comportementales</a:t>
            </a:r>
            <a:r>
              <a:rPr sz="1300" b="0" i="0" dirty="0">
                <a:solidFill>
                  <a:srgbClr val="555555"/>
                </a:solidFill>
                <a:latin typeface="Roboto"/>
              </a:rPr>
              <a:t> </a:t>
            </a:r>
            <a:r>
              <a:rPr sz="1300" b="0" i="0" dirty="0" err="1">
                <a:solidFill>
                  <a:srgbClr val="555555"/>
                </a:solidFill>
                <a:latin typeface="Roboto"/>
              </a:rPr>
              <a:t>dites</a:t>
            </a:r>
            <a:r>
              <a:rPr sz="1300" b="0" i="0" dirty="0">
                <a:solidFill>
                  <a:srgbClr val="555555"/>
                </a:solidFill>
                <a:latin typeface="Roboto"/>
              </a:rPr>
              <a:t> soft skills est </a:t>
            </a:r>
            <a:r>
              <a:rPr sz="1300" b="0" i="0" dirty="0" err="1">
                <a:solidFill>
                  <a:srgbClr val="555555"/>
                </a:solidFill>
                <a:latin typeface="Roboto"/>
              </a:rPr>
              <a:t>fondamentale</a:t>
            </a:r>
            <a:r>
              <a:rPr sz="1300" b="0" i="0" dirty="0">
                <a:solidFill>
                  <a:srgbClr val="555555"/>
                </a:solidFill>
                <a:latin typeface="Roboto"/>
              </a:rPr>
              <a:t>. Les soft skills </a:t>
            </a:r>
            <a:r>
              <a:rPr sz="1300" b="0" i="0" dirty="0" err="1">
                <a:solidFill>
                  <a:srgbClr val="555555"/>
                </a:solidFill>
                <a:latin typeface="Roboto"/>
              </a:rPr>
              <a:t>sont</a:t>
            </a:r>
            <a:r>
              <a:rPr sz="1300" b="0" i="0" dirty="0">
                <a:solidFill>
                  <a:srgbClr val="555555"/>
                </a:solidFill>
                <a:latin typeface="Roboto"/>
              </a:rPr>
              <a:t> des traits de </a:t>
            </a:r>
            <a:r>
              <a:rPr sz="1300" b="0" i="0" dirty="0" err="1">
                <a:solidFill>
                  <a:srgbClr val="555555"/>
                </a:solidFill>
                <a:latin typeface="Roboto"/>
              </a:rPr>
              <a:t>personnalité</a:t>
            </a:r>
            <a:r>
              <a:rPr sz="1300" b="0" i="0" dirty="0">
                <a:solidFill>
                  <a:srgbClr val="555555"/>
                </a:solidFill>
                <a:latin typeface="Roboto"/>
              </a:rPr>
              <a:t>, des </a:t>
            </a:r>
            <a:r>
              <a:rPr sz="1300" b="0" i="0" dirty="0" err="1">
                <a:solidFill>
                  <a:srgbClr val="555555"/>
                </a:solidFill>
                <a:latin typeface="Roboto"/>
              </a:rPr>
              <a:t>caractéristiques</a:t>
            </a:r>
            <a:r>
              <a:rPr sz="1300" b="0" i="0" dirty="0">
                <a:solidFill>
                  <a:srgbClr val="555555"/>
                </a:solidFill>
                <a:latin typeface="Roboto"/>
              </a:rPr>
              <a:t> </a:t>
            </a:r>
            <a:r>
              <a:rPr sz="1300" b="0" i="0" dirty="0" err="1">
                <a:solidFill>
                  <a:srgbClr val="555555"/>
                </a:solidFill>
                <a:latin typeface="Roboto"/>
              </a:rPr>
              <a:t>sociales</a:t>
            </a:r>
            <a:r>
              <a:rPr sz="1300" b="0" i="0" dirty="0">
                <a:solidFill>
                  <a:srgbClr val="555555"/>
                </a:solidFill>
                <a:latin typeface="Roboto"/>
              </a:rPr>
              <a:t> et des aptitudes </a:t>
            </a:r>
            <a:r>
              <a:rPr sz="1300" b="0" i="0" dirty="0" err="1">
                <a:solidFill>
                  <a:srgbClr val="555555"/>
                </a:solidFill>
                <a:latin typeface="Roboto"/>
              </a:rPr>
              <a:t>émotionnelles</a:t>
            </a:r>
            <a:r>
              <a:rPr sz="1300" b="0" i="0" dirty="0">
                <a:solidFill>
                  <a:srgbClr val="555555"/>
                </a:solidFill>
                <a:latin typeface="Roboto"/>
              </a:rPr>
              <a:t> qui </a:t>
            </a:r>
            <a:r>
              <a:rPr sz="1300" b="0" i="0" dirty="0" err="1">
                <a:solidFill>
                  <a:srgbClr val="555555"/>
                </a:solidFill>
                <a:latin typeface="Roboto"/>
              </a:rPr>
              <a:t>influencent</a:t>
            </a:r>
            <a:r>
              <a:rPr sz="1300" b="0" i="0" dirty="0">
                <a:solidFill>
                  <a:srgbClr val="555555"/>
                </a:solidFill>
                <a:latin typeface="Roboto"/>
              </a:rPr>
              <a:t> </a:t>
            </a:r>
            <a:r>
              <a:rPr sz="1300" b="0" i="0" dirty="0" err="1">
                <a:solidFill>
                  <a:srgbClr val="555555"/>
                </a:solidFill>
                <a:latin typeface="Roboto"/>
              </a:rPr>
              <a:t>notre</a:t>
            </a:r>
            <a:r>
              <a:rPr sz="1300" b="0" i="0" dirty="0">
                <a:solidFill>
                  <a:srgbClr val="555555"/>
                </a:solidFill>
                <a:latin typeface="Roboto"/>
              </a:rPr>
              <a:t> façon </a:t>
            </a:r>
            <a:r>
              <a:rPr sz="1300" b="0" i="0" dirty="0" err="1">
                <a:solidFill>
                  <a:srgbClr val="555555"/>
                </a:solidFill>
                <a:latin typeface="Roboto"/>
              </a:rPr>
              <a:t>d'interagir</a:t>
            </a:r>
            <a:r>
              <a:rPr sz="1300" b="0" i="0" dirty="0">
                <a:solidFill>
                  <a:srgbClr val="555555"/>
                </a:solidFill>
                <a:latin typeface="Roboto"/>
              </a:rPr>
              <a:t> avec les </a:t>
            </a:r>
            <a:r>
              <a:rPr sz="1300" b="0" i="0" dirty="0" err="1">
                <a:solidFill>
                  <a:srgbClr val="555555"/>
                </a:solidFill>
                <a:latin typeface="Roboto"/>
              </a:rPr>
              <a:t>autres</a:t>
            </a:r>
            <a:r>
              <a:rPr sz="1300" b="0" i="0" dirty="0">
                <a:solidFill>
                  <a:srgbClr val="555555"/>
                </a:solidFill>
                <a:latin typeface="Roboto"/>
              </a:rPr>
              <a:t>.</a:t>
            </a:r>
          </a:p>
          <a:p>
            <a:pPr algn="l">
              <a:lnSpc>
                <a:spcPct val="130000"/>
              </a:lnSpc>
              <a:spcAft>
                <a:spcPts val="1200"/>
              </a:spcAft>
            </a:pPr>
            <a:r>
              <a:rPr sz="1300" b="0" i="0" dirty="0" err="1">
                <a:solidFill>
                  <a:srgbClr val="555555"/>
                </a:solidFill>
                <a:latin typeface="Roboto"/>
              </a:rPr>
              <a:t>Convaincue</a:t>
            </a:r>
            <a:r>
              <a:rPr sz="1300" b="0" i="0" dirty="0">
                <a:solidFill>
                  <a:srgbClr val="555555"/>
                </a:solidFill>
                <a:latin typeface="Roboto"/>
              </a:rPr>
              <a:t> et </a:t>
            </a:r>
            <a:r>
              <a:rPr sz="1300" b="0" i="0" dirty="0" err="1">
                <a:solidFill>
                  <a:srgbClr val="555555"/>
                </a:solidFill>
                <a:latin typeface="Roboto"/>
              </a:rPr>
              <a:t>passionnée</a:t>
            </a:r>
            <a:r>
              <a:rPr sz="1300" b="0" i="0" dirty="0">
                <a:solidFill>
                  <a:srgbClr val="555555"/>
                </a:solidFill>
                <a:latin typeface="Roboto"/>
              </a:rPr>
              <a:t> par </a:t>
            </a:r>
            <a:r>
              <a:rPr sz="1300" b="0" i="0" dirty="0" err="1">
                <a:solidFill>
                  <a:srgbClr val="555555"/>
                </a:solidFill>
                <a:latin typeface="Roboto"/>
              </a:rPr>
              <a:t>ce</a:t>
            </a:r>
            <a:r>
              <a:rPr sz="1300" b="0" i="0" dirty="0">
                <a:solidFill>
                  <a:srgbClr val="555555"/>
                </a:solidFill>
                <a:latin typeface="Roboto"/>
              </a:rPr>
              <a:t> </a:t>
            </a:r>
            <a:r>
              <a:rPr sz="1300" b="0" i="0" dirty="0" err="1">
                <a:solidFill>
                  <a:srgbClr val="555555"/>
                </a:solidFill>
                <a:latin typeface="Roboto"/>
              </a:rPr>
              <a:t>sujet</a:t>
            </a:r>
            <a:r>
              <a:rPr sz="1300" b="0" i="0" dirty="0">
                <a:solidFill>
                  <a:srgbClr val="555555"/>
                </a:solidFill>
                <a:latin typeface="Roboto"/>
              </a:rPr>
              <a:t>, je propose un ensemble de formations pensées et </a:t>
            </a:r>
            <a:r>
              <a:rPr sz="1300" b="0" i="0" dirty="0" err="1">
                <a:solidFill>
                  <a:srgbClr val="555555"/>
                </a:solidFill>
                <a:latin typeface="Roboto"/>
              </a:rPr>
              <a:t>construites</a:t>
            </a:r>
            <a:r>
              <a:rPr sz="1300" b="0" i="0" dirty="0">
                <a:solidFill>
                  <a:srgbClr val="555555"/>
                </a:solidFill>
                <a:latin typeface="Roboto"/>
              </a:rPr>
              <a:t> avec vous, au plus près des </a:t>
            </a:r>
            <a:r>
              <a:rPr sz="1300" b="0" i="0" dirty="0" err="1">
                <a:solidFill>
                  <a:srgbClr val="555555"/>
                </a:solidFill>
                <a:latin typeface="Roboto"/>
              </a:rPr>
              <a:t>attentes</a:t>
            </a:r>
            <a:r>
              <a:rPr sz="1300" b="0" i="0" dirty="0">
                <a:solidFill>
                  <a:srgbClr val="555555"/>
                </a:solidFill>
                <a:latin typeface="Roboto"/>
              </a:rPr>
              <a:t> de </a:t>
            </a:r>
            <a:r>
              <a:rPr sz="1300" b="0" i="0" dirty="0" err="1">
                <a:solidFill>
                  <a:srgbClr val="555555"/>
                </a:solidFill>
                <a:latin typeface="Roboto"/>
              </a:rPr>
              <a:t>chaque</a:t>
            </a:r>
            <a:r>
              <a:rPr sz="1300" b="0" i="0" dirty="0">
                <a:solidFill>
                  <a:srgbClr val="555555"/>
                </a:solidFill>
                <a:latin typeface="Roboto"/>
              </a:rPr>
              <a:t> client. </a:t>
            </a: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2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5486400" cy="6858000"/>
          </a:xfrm>
          <a:prstGeom prst="rect">
            <a:avLst/>
          </a:prstGeom>
          <a:solidFill>
            <a:srgbClr val="F7E5E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5486400" y="0"/>
            <a:ext cx="6705295" cy="685800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Oval 3"/>
          <p:cNvSpPr/>
          <p:nvPr/>
        </p:nvSpPr>
        <p:spPr>
          <a:xfrm>
            <a:off x="10362895" y="5029200"/>
            <a:ext cx="2377440" cy="2377440"/>
          </a:xfrm>
          <a:prstGeom prst="ellipse">
            <a:avLst/>
          </a:prstGeom>
          <a:solidFill>
            <a:srgbClr val="685A5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2103120"/>
            <a:ext cx="4206240" cy="1828800"/>
          </a:xfrm>
          <a:prstGeom prst="rect">
            <a:avLst/>
          </a:prstGeom>
          <a:noFill/>
        </p:spPr>
        <p:txBody>
          <a:bodyPr wrap="square" lIns="0" tIns="0" rIns="0" bIns="0" anchor="t">
            <a:spAutoFit/>
          </a:bodyPr>
          <a:lstStyle/>
          <a:p>
            <a:pPr algn="l">
              <a:lnSpc>
                <a:spcPct val="100000"/>
              </a:lnSpc>
              <a:spcAft>
                <a:spcPts val="0"/>
              </a:spcAft>
            </a:pPr>
            <a:r>
              <a:rPr sz="8000" b="1" i="1" dirty="0">
                <a:solidFill>
                  <a:srgbClr val="B8798E"/>
                </a:solidFill>
                <a:latin typeface="Playfair Display"/>
              </a:rPr>
              <a:t>92</a:t>
            </a:r>
          </a:p>
        </p:txBody>
      </p:sp>
      <p:sp>
        <p:nvSpPr>
          <p:cNvPr id="6" name="TextBox 5"/>
          <p:cNvSpPr txBox="1"/>
          <p:nvPr/>
        </p:nvSpPr>
        <p:spPr>
          <a:xfrm>
            <a:off x="731520" y="1371600"/>
            <a:ext cx="2743200" cy="914400"/>
          </a:xfrm>
          <a:prstGeom prst="rect">
            <a:avLst/>
          </a:prstGeom>
          <a:noFill/>
        </p:spPr>
        <p:txBody>
          <a:bodyPr wrap="square" lIns="0" tIns="0" rIns="0" bIns="0" anchor="t">
            <a:spAutoFit/>
          </a:bodyPr>
          <a:lstStyle/>
          <a:p>
            <a:pPr algn="l">
              <a:lnSpc>
                <a:spcPct val="100000"/>
              </a:lnSpc>
              <a:spcAft>
                <a:spcPts val="0"/>
              </a:spcAft>
            </a:pPr>
            <a:r>
              <a:rPr sz="3400" b="1" i="0">
                <a:solidFill>
                  <a:srgbClr val="464D4A"/>
                </a:solidFill>
                <a:latin typeface="Playfair Display"/>
              </a:rPr>
              <a:t>%</a:t>
            </a:r>
          </a:p>
        </p:txBody>
      </p:sp>
      <p:sp>
        <p:nvSpPr>
          <p:cNvPr id="7" name="TextBox 6"/>
          <p:cNvSpPr txBox="1"/>
          <p:nvPr/>
        </p:nvSpPr>
        <p:spPr>
          <a:xfrm>
            <a:off x="777240" y="3794760"/>
            <a:ext cx="4114800" cy="822960"/>
          </a:xfrm>
          <a:prstGeom prst="rect">
            <a:avLst/>
          </a:prstGeom>
          <a:noFill/>
        </p:spPr>
        <p:txBody>
          <a:bodyPr wrap="square" lIns="0" tIns="0" rIns="0" bIns="0" anchor="t">
            <a:spAutoFit/>
          </a:bodyPr>
          <a:lstStyle/>
          <a:p>
            <a:pPr algn="l">
              <a:lnSpc>
                <a:spcPct val="120000"/>
              </a:lnSpc>
              <a:spcAft>
                <a:spcPts val="0"/>
              </a:spcAft>
            </a:pPr>
            <a:r>
              <a:rPr sz="1400" b="0" i="1">
                <a:solidFill>
                  <a:srgbClr val="464D4A"/>
                </a:solidFill>
                <a:latin typeface="Playfair Display"/>
              </a:rPr>
              <a:t>des recruteurs estiment que les soft skills sont aussi importantes, voire plus, que les compétences techniques.</a:t>
            </a:r>
          </a:p>
        </p:txBody>
      </p:sp>
      <p:sp>
        <p:nvSpPr>
          <p:cNvPr id="8" name="TextBox 7"/>
          <p:cNvSpPr txBox="1"/>
          <p:nvPr/>
        </p:nvSpPr>
        <p:spPr>
          <a:xfrm>
            <a:off x="6035040" y="1828800"/>
            <a:ext cx="914400" cy="640080"/>
          </a:xfrm>
          <a:prstGeom prst="rect">
            <a:avLst/>
          </a:prstGeom>
          <a:noFill/>
        </p:spPr>
        <p:txBody>
          <a:bodyPr wrap="square" lIns="0" tIns="0" rIns="0" bIns="0" anchor="t">
            <a:spAutoFit/>
          </a:bodyPr>
          <a:lstStyle/>
          <a:p>
            <a:pPr algn="l">
              <a:lnSpc>
                <a:spcPct val="100000"/>
              </a:lnSpc>
              <a:spcAft>
                <a:spcPts val="0"/>
              </a:spcAft>
            </a:pPr>
            <a:r>
              <a:rPr sz="4000" b="1" i="0">
                <a:solidFill>
                  <a:srgbClr val="B8798E"/>
                </a:solidFill>
                <a:latin typeface="Playfair Display"/>
              </a:rPr>
              <a:t>“</a:t>
            </a:r>
          </a:p>
        </p:txBody>
      </p:sp>
      <p:sp>
        <p:nvSpPr>
          <p:cNvPr id="9" name="TextBox 8"/>
          <p:cNvSpPr txBox="1"/>
          <p:nvPr/>
        </p:nvSpPr>
        <p:spPr>
          <a:xfrm>
            <a:off x="6035040" y="2468880"/>
            <a:ext cx="5242255" cy="1828800"/>
          </a:xfrm>
          <a:prstGeom prst="rect">
            <a:avLst/>
          </a:prstGeom>
          <a:noFill/>
        </p:spPr>
        <p:txBody>
          <a:bodyPr wrap="square" lIns="0" tIns="0" rIns="0" bIns="0" anchor="t">
            <a:spAutoFit/>
          </a:bodyPr>
          <a:lstStyle/>
          <a:p>
            <a:pPr algn="l">
              <a:lnSpc>
                <a:spcPct val="125000"/>
              </a:lnSpc>
              <a:spcAft>
                <a:spcPts val="0"/>
              </a:spcAft>
            </a:pPr>
            <a:r>
              <a:rPr sz="1700" b="1" i="1">
                <a:solidFill>
                  <a:srgbClr val="FFFFFF"/>
                </a:solidFill>
                <a:latin typeface="Playfair Display"/>
              </a:rPr>
              <a:t>Convaincue que la théorie seule ne suffit pas, je mêle apports concrets et mises en situation pour que chacun vive et incarne les notions abordées.</a:t>
            </a:r>
          </a:p>
        </p:txBody>
      </p:sp>
      <p:sp>
        <p:nvSpPr>
          <p:cNvPr id="10" name="Rectangle 9"/>
          <p:cNvSpPr/>
          <p:nvPr/>
        </p:nvSpPr>
        <p:spPr>
          <a:xfrm>
            <a:off x="6035040" y="4160520"/>
            <a:ext cx="1097280" cy="1905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035040" y="4297680"/>
            <a:ext cx="3657600" cy="36576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SOURCE — ENQUÊTE LINKEDIN</a:t>
            </a:r>
          </a:p>
        </p:txBody>
      </p:sp>
      <p:sp>
        <p:nvSpPr>
          <p:cNvPr id="12" name="TextBox 11"/>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13" name="TextBox 12"/>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3 / 12</a:t>
            </a:r>
          </a:p>
        </p:txBody>
      </p:sp>
      <p:sp>
        <p:nvSpPr>
          <p:cNvPr id="14" name="Rectangle 13"/>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169277"/>
          </a:xfrm>
          <a:prstGeom prst="rect">
            <a:avLst/>
          </a:prstGeom>
          <a:noFill/>
        </p:spPr>
        <p:txBody>
          <a:bodyPr wrap="square" lIns="0" tIns="0" rIns="0" bIns="0" anchor="t">
            <a:spAutoFit/>
          </a:bodyPr>
          <a:lstStyle/>
          <a:p>
            <a:pPr algn="l">
              <a:lnSpc>
                <a:spcPct val="100000"/>
              </a:lnSpc>
              <a:spcAft>
                <a:spcPts val="0"/>
              </a:spcAft>
            </a:pPr>
            <a:r>
              <a:rPr lang="fr-FR" sz="1100" b="1" dirty="0">
                <a:solidFill>
                  <a:srgbClr val="B8798E"/>
                </a:solidFill>
                <a:latin typeface="Roboto"/>
              </a:rPr>
              <a:t>MON</a:t>
            </a:r>
            <a:r>
              <a:rPr sz="1100" b="1" i="0" dirty="0">
                <a:solidFill>
                  <a:srgbClr val="B8798E"/>
                </a:solidFill>
                <a:latin typeface="Roboto"/>
              </a:rPr>
              <a:t> APPROCHE</a:t>
            </a:r>
          </a:p>
        </p:txBody>
      </p:sp>
      <p:sp>
        <p:nvSpPr>
          <p:cNvPr id="3" name="TextBox 2"/>
          <p:cNvSpPr txBox="1"/>
          <p:nvPr/>
        </p:nvSpPr>
        <p:spPr>
          <a:xfrm>
            <a:off x="502920" y="713232"/>
            <a:ext cx="9692640" cy="841705"/>
          </a:xfrm>
          <a:prstGeom prst="rect">
            <a:avLst/>
          </a:prstGeom>
          <a:noFill/>
        </p:spPr>
        <p:txBody>
          <a:bodyPr wrap="square" lIns="0" tIns="0" rIns="0" bIns="0" anchor="t">
            <a:spAutoFit/>
          </a:bodyPr>
          <a:lstStyle/>
          <a:p>
            <a:pPr>
              <a:lnSpc>
                <a:spcPct val="105000"/>
              </a:lnSpc>
            </a:pPr>
            <a:r>
              <a:rPr lang="fr-FR" sz="2700" b="1" dirty="0">
                <a:solidFill>
                  <a:srgbClr val="464D4A"/>
                </a:solidFill>
                <a:latin typeface="Playfair Display"/>
              </a:rPr>
              <a:t>Une pédagogie ancrée dans le réel</a:t>
            </a:r>
          </a:p>
          <a:p>
            <a:pPr algn="l">
              <a:lnSpc>
                <a:spcPct val="105000"/>
              </a:lnSpc>
              <a:spcAft>
                <a:spcPts val="0"/>
              </a:spcAft>
            </a:pPr>
            <a:endParaRPr sz="2700" b="1" i="0" dirty="0">
              <a:solidFill>
                <a:srgbClr val="464D4A"/>
              </a:solidFill>
              <a:latin typeface="Playfair Display"/>
            </a:endParaRP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5975" y="1408827"/>
            <a:ext cx="9601200" cy="615553"/>
          </a:xfrm>
          <a:prstGeom prst="rect">
            <a:avLst/>
          </a:prstGeom>
          <a:noFill/>
        </p:spPr>
        <p:txBody>
          <a:bodyPr wrap="square" lIns="0" tIns="0" rIns="0" bIns="0" anchor="t">
            <a:spAutoFit/>
          </a:bodyPr>
          <a:lstStyle/>
          <a:p>
            <a:pPr fontAlgn="base"/>
            <a:r>
              <a:rPr lang="fr-FR" sz="1300" i="1" dirty="0">
                <a:solidFill>
                  <a:srgbClr val="555555"/>
                </a:solidFill>
                <a:latin typeface="Playfair Display"/>
              </a:rPr>
              <a:t>L’objectif n’est pas de “savoir”, mais de savoir faire autrement.</a:t>
            </a:r>
          </a:p>
          <a:p>
            <a:r>
              <a:rPr lang="fr-FR" sz="1400" dirty="0"/>
              <a:t> </a:t>
            </a:r>
          </a:p>
          <a:p>
            <a:pPr algn="l">
              <a:lnSpc>
                <a:spcPct val="100000"/>
              </a:lnSpc>
              <a:spcAft>
                <a:spcPts val="0"/>
              </a:spcAft>
            </a:pPr>
            <a:endParaRPr sz="1300" b="0" i="1" dirty="0">
              <a:solidFill>
                <a:srgbClr val="555555"/>
              </a:solidFill>
              <a:latin typeface="Playfair Display"/>
            </a:endParaRP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TextBox 6"/>
          <p:cNvSpPr txBox="1"/>
          <p:nvPr/>
        </p:nvSpPr>
        <p:spPr>
          <a:xfrm>
            <a:off x="502920" y="2084832"/>
            <a:ext cx="10241280" cy="2237279"/>
          </a:xfrm>
          <a:prstGeom prst="rect">
            <a:avLst/>
          </a:prstGeom>
          <a:noFill/>
        </p:spPr>
        <p:txBody>
          <a:bodyPr wrap="square" lIns="0" tIns="0" rIns="0" bIns="0" anchor="t">
            <a:spAutoFit/>
          </a:bodyPr>
          <a:lstStyle/>
          <a:p>
            <a:pPr fontAlgn="base"/>
            <a:r>
              <a:rPr lang="fr-FR" sz="1300" dirty="0">
                <a:solidFill>
                  <a:srgbClr val="555555"/>
                </a:solidFill>
                <a:latin typeface="Roboto"/>
              </a:rPr>
              <a:t>Mes formations ne sont ni théoriques ni descendantes.</a:t>
            </a:r>
          </a:p>
          <a:p>
            <a:pPr fontAlgn="base"/>
            <a:endParaRPr lang="fr-FR" sz="1300" dirty="0">
              <a:solidFill>
                <a:srgbClr val="555555"/>
              </a:solidFill>
              <a:latin typeface="Roboto"/>
            </a:endParaRPr>
          </a:p>
          <a:p>
            <a:pPr fontAlgn="base"/>
            <a:r>
              <a:rPr lang="fr-FR" sz="1300" dirty="0">
                <a:solidFill>
                  <a:srgbClr val="555555"/>
                </a:solidFill>
                <a:latin typeface="Roboto"/>
              </a:rPr>
              <a:t>Elles reposent sur :</a:t>
            </a:r>
          </a:p>
          <a:p>
            <a:pPr fontAlgn="base"/>
            <a:endParaRPr lang="fr-FR" sz="1300" dirty="0">
              <a:solidFill>
                <a:srgbClr val="555555"/>
              </a:solidFill>
              <a:latin typeface="Roboto"/>
            </a:endParaRPr>
          </a:p>
          <a:p>
            <a:pPr marL="285750" lvl="0" indent="-285750" fontAlgn="base">
              <a:buFont typeface="Arial" panose="020B0604020202020204" pitchFamily="34" charset="0"/>
              <a:buChar char="•"/>
            </a:pPr>
            <a:r>
              <a:rPr lang="fr-FR" sz="1300" dirty="0">
                <a:solidFill>
                  <a:srgbClr val="555555"/>
                </a:solidFill>
                <a:latin typeface="Roboto"/>
              </a:rPr>
              <a:t>des apports clairs et structurés</a:t>
            </a:r>
          </a:p>
          <a:p>
            <a:pPr marL="285750" lvl="0" indent="-285750" fontAlgn="base">
              <a:buFont typeface="Arial" panose="020B0604020202020204" pitchFamily="34" charset="0"/>
              <a:buChar char="•"/>
            </a:pPr>
            <a:r>
              <a:rPr lang="fr-FR" sz="1300" dirty="0">
                <a:solidFill>
                  <a:srgbClr val="555555"/>
                </a:solidFill>
                <a:latin typeface="Roboto"/>
              </a:rPr>
              <a:t>des mises en situation concrètes</a:t>
            </a:r>
          </a:p>
          <a:p>
            <a:pPr marL="285750" lvl="0" indent="-285750" fontAlgn="base">
              <a:buFont typeface="Arial" panose="020B0604020202020204" pitchFamily="34" charset="0"/>
              <a:buChar char="•"/>
            </a:pPr>
            <a:r>
              <a:rPr lang="fr-FR" sz="1300" dirty="0">
                <a:solidFill>
                  <a:srgbClr val="555555"/>
                </a:solidFill>
                <a:latin typeface="Roboto"/>
              </a:rPr>
              <a:t>des échanges entre participants</a:t>
            </a:r>
          </a:p>
          <a:p>
            <a:pPr marL="285750" lvl="0" indent="-285750" fontAlgn="base">
              <a:buFont typeface="Arial" panose="020B0604020202020204" pitchFamily="34" charset="0"/>
              <a:buChar char="•"/>
            </a:pPr>
            <a:r>
              <a:rPr lang="fr-FR" sz="1300" dirty="0">
                <a:solidFill>
                  <a:srgbClr val="555555"/>
                </a:solidFill>
                <a:latin typeface="Roboto"/>
              </a:rPr>
              <a:t>des cas réels issus du terrain</a:t>
            </a:r>
          </a:p>
          <a:p>
            <a:pPr marL="285750" lvl="0" indent="-285750" fontAlgn="base">
              <a:buFont typeface="Arial" panose="020B0604020202020204" pitchFamily="34" charset="0"/>
              <a:buChar char="•"/>
            </a:pPr>
            <a:r>
              <a:rPr lang="fr-FR" sz="1300" dirty="0">
                <a:solidFill>
                  <a:srgbClr val="555555"/>
                </a:solidFill>
                <a:latin typeface="Roboto"/>
              </a:rPr>
              <a:t>une pédagogie active et engageante</a:t>
            </a:r>
          </a:p>
          <a:p>
            <a:pPr fontAlgn="base"/>
            <a:r>
              <a:rPr lang="fr-FR" sz="1300" dirty="0">
                <a:solidFill>
                  <a:srgbClr val="555555"/>
                </a:solidFill>
                <a:latin typeface="Roboto"/>
              </a:rPr>
              <a:t> </a:t>
            </a:r>
          </a:p>
          <a:p>
            <a:pPr algn="l">
              <a:lnSpc>
                <a:spcPct val="130000"/>
              </a:lnSpc>
              <a:spcAft>
                <a:spcPts val="1200"/>
              </a:spcAft>
            </a:pPr>
            <a:endParaRPr sz="1300" b="0" i="0" dirty="0">
              <a:solidFill>
                <a:srgbClr val="555555"/>
              </a:solidFill>
              <a:latin typeface="Roboto"/>
            </a:endParaRPr>
          </a:p>
        </p:txBody>
      </p:sp>
      <p:sp>
        <p:nvSpPr>
          <p:cNvPr id="8" name="TextBox 7"/>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9" name="TextBox 8"/>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4 / 12</a:t>
            </a:r>
          </a:p>
        </p:txBody>
      </p:sp>
      <p:sp>
        <p:nvSpPr>
          <p:cNvPr id="10" name="Rectangle 9"/>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OBJECTIFS PÉDAGOGIQUES</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À l'issue de la formation, vous saurez</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4 compétences clés développées durant l'atelier</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84831"/>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85800" y="2173037"/>
            <a:ext cx="5097780" cy="461665"/>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01</a:t>
            </a:r>
          </a:p>
        </p:txBody>
      </p:sp>
      <p:sp>
        <p:nvSpPr>
          <p:cNvPr id="9" name="Oval 8"/>
          <p:cNvSpPr/>
          <p:nvPr/>
        </p:nvSpPr>
        <p:spPr>
          <a:xfrm>
            <a:off x="795528" y="2862071"/>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85800" y="2999231"/>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Appréhender le changement et mieux comprendre son propre rapport à celui-ci</a:t>
            </a:r>
          </a:p>
        </p:txBody>
      </p:sp>
      <p:sp>
        <p:nvSpPr>
          <p:cNvPr id="11" name="Rounded Rectangle 10"/>
          <p:cNvSpPr/>
          <p:nvPr/>
        </p:nvSpPr>
        <p:spPr>
          <a:xfrm>
            <a:off x="6222492" y="2084831"/>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423660" y="2157983"/>
            <a:ext cx="5097780" cy="640080"/>
          </a:xfrm>
          <a:prstGeom prst="rect">
            <a:avLst/>
          </a:prstGeom>
          <a:noFill/>
        </p:spPr>
        <p:txBody>
          <a:bodyPr wrap="square" lIns="0" tIns="0" rIns="0" bIns="0" anchor="t">
            <a:spAutoFit/>
          </a:bodyPr>
          <a:lstStyle/>
          <a:p>
            <a:pPr algn="l">
              <a:lnSpc>
                <a:spcPct val="100000"/>
              </a:lnSpc>
              <a:spcAft>
                <a:spcPts val="0"/>
              </a:spcAft>
            </a:pPr>
            <a:r>
              <a:rPr sz="3000" b="1" i="1" dirty="0">
                <a:solidFill>
                  <a:srgbClr val="B8798E"/>
                </a:solidFill>
                <a:latin typeface="Playfair Display"/>
              </a:rPr>
              <a:t>02</a:t>
            </a:r>
          </a:p>
        </p:txBody>
      </p:sp>
      <p:sp>
        <p:nvSpPr>
          <p:cNvPr id="13" name="Oval 12"/>
          <p:cNvSpPr/>
          <p:nvPr/>
        </p:nvSpPr>
        <p:spPr>
          <a:xfrm>
            <a:off x="6515100" y="2862071"/>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05372" y="2999231"/>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Identifier ses freins et résistances face au changement</a:t>
            </a:r>
          </a:p>
        </p:txBody>
      </p:sp>
      <p:sp>
        <p:nvSpPr>
          <p:cNvPr id="15" name="Rounded Rectangle 14"/>
          <p:cNvSpPr/>
          <p:nvPr/>
        </p:nvSpPr>
        <p:spPr>
          <a:xfrm>
            <a:off x="502920" y="3758184"/>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704088" y="3831336"/>
            <a:ext cx="509778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03</a:t>
            </a:r>
          </a:p>
        </p:txBody>
      </p:sp>
      <p:sp>
        <p:nvSpPr>
          <p:cNvPr id="17" name="Oval 16"/>
          <p:cNvSpPr/>
          <p:nvPr/>
        </p:nvSpPr>
        <p:spPr>
          <a:xfrm>
            <a:off x="795528"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85800" y="4672584"/>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Envisager une nouvelle approche pour transformer le changement en ressource</a:t>
            </a:r>
          </a:p>
        </p:txBody>
      </p:sp>
      <p:sp>
        <p:nvSpPr>
          <p:cNvPr id="19" name="Rounded Rectangle 18"/>
          <p:cNvSpPr/>
          <p:nvPr/>
        </p:nvSpPr>
        <p:spPr>
          <a:xfrm>
            <a:off x="6222492" y="3758184"/>
            <a:ext cx="5463540" cy="1417320"/>
          </a:xfrm>
          <a:prstGeom prst="roundRect">
            <a:avLst>
              <a:gd name="adj" fmla="val 8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6423660" y="3831336"/>
            <a:ext cx="5097780" cy="640080"/>
          </a:xfrm>
          <a:prstGeom prst="rect">
            <a:avLst/>
          </a:prstGeom>
          <a:noFill/>
        </p:spPr>
        <p:txBody>
          <a:bodyPr wrap="square" lIns="0" tIns="0" rIns="0" bIns="0" anchor="t">
            <a:spAutoFit/>
          </a:bodyPr>
          <a:lstStyle/>
          <a:p>
            <a:pPr algn="l">
              <a:lnSpc>
                <a:spcPct val="100000"/>
              </a:lnSpc>
              <a:spcAft>
                <a:spcPts val="0"/>
              </a:spcAft>
            </a:pPr>
            <a:r>
              <a:rPr sz="3000" b="1" i="1">
                <a:solidFill>
                  <a:srgbClr val="B8798E"/>
                </a:solidFill>
                <a:latin typeface="Playfair Display"/>
              </a:rPr>
              <a:t>04</a:t>
            </a:r>
          </a:p>
        </p:txBody>
      </p:sp>
      <p:sp>
        <p:nvSpPr>
          <p:cNvPr id="21" name="Oval 20"/>
          <p:cNvSpPr/>
          <p:nvPr/>
        </p:nvSpPr>
        <p:spPr>
          <a:xfrm>
            <a:off x="6515100" y="4535424"/>
            <a:ext cx="64008" cy="64008"/>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6405372" y="4672584"/>
            <a:ext cx="5097780" cy="457200"/>
          </a:xfrm>
          <a:prstGeom prst="rect">
            <a:avLst/>
          </a:prstGeom>
          <a:noFill/>
        </p:spPr>
        <p:txBody>
          <a:bodyPr wrap="square" lIns="0" tIns="0" rIns="0" bIns="0" anchor="t">
            <a:spAutoFit/>
          </a:bodyPr>
          <a:lstStyle/>
          <a:p>
            <a:pPr algn="ctr">
              <a:lnSpc>
                <a:spcPct val="100000"/>
              </a:lnSpc>
              <a:spcAft>
                <a:spcPts val="0"/>
              </a:spcAft>
            </a:pPr>
            <a:r>
              <a:rPr sz="1150" b="1" i="0">
                <a:solidFill>
                  <a:srgbClr val="464D4A"/>
                </a:solidFill>
                <a:latin typeface="Roboto"/>
              </a:rPr>
              <a:t>S'approprier les changements et embarquer les autres</a:t>
            </a:r>
          </a:p>
        </p:txBody>
      </p:sp>
      <p:sp>
        <p:nvSpPr>
          <p:cNvPr id="31" name="TextBox 3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2" name="TextBox 3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5 / 12</a:t>
            </a:r>
          </a:p>
        </p:txBody>
      </p:sp>
      <p:sp>
        <p:nvSpPr>
          <p:cNvPr id="33" name="Rectangle 3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1/2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Comprendre son rapport au changement</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explorer ses freins et ses résistances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1347"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01</a:t>
            </a:r>
          </a:p>
        </p:txBody>
      </p:sp>
      <p:sp>
        <p:nvSpPr>
          <p:cNvPr id="10" name="Oval 9"/>
          <p:cNvSpPr/>
          <p:nvPr/>
        </p:nvSpPr>
        <p:spPr>
          <a:xfrm>
            <a:off x="822960"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2960"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1</a:t>
            </a:r>
          </a:p>
        </p:txBody>
      </p:sp>
      <p:sp>
        <p:nvSpPr>
          <p:cNvPr id="13" name="TextBox 12"/>
          <p:cNvSpPr txBox="1"/>
          <p:nvPr/>
        </p:nvSpPr>
        <p:spPr>
          <a:xfrm>
            <a:off x="822960"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Exploration</a:t>
            </a:r>
          </a:p>
        </p:txBody>
      </p:sp>
      <p:sp>
        <p:nvSpPr>
          <p:cNvPr id="14" name="TextBox 13"/>
          <p:cNvSpPr txBox="1"/>
          <p:nvPr/>
        </p:nvSpPr>
        <p:spPr>
          <a:xfrm>
            <a:off x="822960"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Appréhender le changement</a:t>
            </a:r>
          </a:p>
        </p:txBody>
      </p:sp>
      <p:sp>
        <p:nvSpPr>
          <p:cNvPr id="15" name="TextBox 14"/>
          <p:cNvSpPr txBox="1"/>
          <p:nvPr/>
        </p:nvSpPr>
        <p:spPr>
          <a:xfrm>
            <a:off x="822960"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16" name="TextBox 15"/>
          <p:cNvSpPr txBox="1"/>
          <p:nvPr/>
        </p:nvSpPr>
        <p:spPr>
          <a:xfrm>
            <a:off x="822960"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Explorer son rapport personnel au changement, comprendre pourquoi il est permanent dans la vie professionnelle, et distinguer LE changement abstrait des changements concrets du quotidien.</a:t>
            </a:r>
          </a:p>
        </p:txBody>
      </p:sp>
      <p:sp>
        <p:nvSpPr>
          <p:cNvPr id="17" name="Rounded Rectangle 16"/>
          <p:cNvSpPr/>
          <p:nvPr/>
        </p:nvSpPr>
        <p:spPr>
          <a:xfrm>
            <a:off x="822960"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Rapport au changement</a:t>
            </a:r>
          </a:p>
        </p:txBody>
      </p:sp>
      <p:sp>
        <p:nvSpPr>
          <p:cNvPr id="18" name="Rounded Rectangle 17"/>
          <p:cNvSpPr/>
          <p:nvPr/>
        </p:nvSpPr>
        <p:spPr>
          <a:xfrm>
            <a:off x="6255867"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255867"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134295"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02</a:t>
            </a:r>
          </a:p>
        </p:txBody>
      </p:sp>
      <p:sp>
        <p:nvSpPr>
          <p:cNvPr id="21" name="Oval 20"/>
          <p:cNvSpPr/>
          <p:nvPr/>
        </p:nvSpPr>
        <p:spPr>
          <a:xfrm>
            <a:off x="6575907"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4.png"/>
          <p:cNvPicPr>
            <a:picLocks noChangeAspect="1"/>
          </p:cNvPicPr>
          <p:nvPr/>
        </p:nvPicPr>
        <p:blipFill>
          <a:blip r:embed="rId3"/>
          <a:stretch>
            <a:fillRect/>
          </a:stretch>
        </p:blipFill>
        <p:spPr>
          <a:xfrm>
            <a:off x="6694779" y="2432304"/>
            <a:ext cx="329184" cy="329184"/>
          </a:xfrm>
          <a:prstGeom prst="rect">
            <a:avLst/>
          </a:prstGeom>
        </p:spPr>
      </p:pic>
      <p:sp>
        <p:nvSpPr>
          <p:cNvPr id="23" name="TextBox 22"/>
          <p:cNvSpPr txBox="1"/>
          <p:nvPr/>
        </p:nvSpPr>
        <p:spPr>
          <a:xfrm>
            <a:off x="6575907"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2</a:t>
            </a:r>
          </a:p>
        </p:txBody>
      </p:sp>
      <p:sp>
        <p:nvSpPr>
          <p:cNvPr id="24" name="TextBox 23"/>
          <p:cNvSpPr txBox="1"/>
          <p:nvPr/>
        </p:nvSpPr>
        <p:spPr>
          <a:xfrm>
            <a:off x="6575907"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Introspection</a:t>
            </a:r>
          </a:p>
        </p:txBody>
      </p:sp>
      <p:sp>
        <p:nvSpPr>
          <p:cNvPr id="25" name="TextBox 24"/>
          <p:cNvSpPr txBox="1"/>
          <p:nvPr/>
        </p:nvSpPr>
        <p:spPr>
          <a:xfrm>
            <a:off x="6575907"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Identifier ses freins et résistances</a:t>
            </a:r>
          </a:p>
        </p:txBody>
      </p:sp>
      <p:sp>
        <p:nvSpPr>
          <p:cNvPr id="26" name="TextBox 25"/>
          <p:cNvSpPr txBox="1"/>
          <p:nvPr/>
        </p:nvSpPr>
        <p:spPr>
          <a:xfrm>
            <a:off x="6575907"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27" name="TextBox 26"/>
          <p:cNvSpPr txBox="1"/>
          <p:nvPr/>
        </p:nvSpPr>
        <p:spPr>
          <a:xfrm>
            <a:off x="6575907"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Repérer les émotions associées au changement, comprendre les mécanismes de résistance et la courbe du deuil, et identifier ses propres résistances à partir d'une situation vécue.</a:t>
            </a:r>
          </a:p>
        </p:txBody>
      </p:sp>
      <p:sp>
        <p:nvSpPr>
          <p:cNvPr id="28" name="Rounded Rectangle 27"/>
          <p:cNvSpPr/>
          <p:nvPr/>
        </p:nvSpPr>
        <p:spPr>
          <a:xfrm>
            <a:off x="6575907"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Courbe du deuil · résistances</a:t>
            </a:r>
          </a:p>
        </p:txBody>
      </p:sp>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6 / 12</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2" name="Picture 31" descr="s6_Picture_10.png"/>
          <p:cNvPicPr>
            <a:picLocks noChangeAspect="1"/>
          </p:cNvPicPr>
          <p:nvPr/>
        </p:nvPicPr>
        <p:blipFill>
          <a:blip r:embed="rId4"/>
          <a:stretch>
            <a:fillRect/>
          </a:stretch>
        </p:blipFill>
        <p:spPr>
          <a:xfrm>
            <a:off x="941832" y="2432304"/>
            <a:ext cx="329184" cy="32918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LE CONTENU — 2/2</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Transformer le changement en ressource</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une méthode et un leadership pour embarquer les autres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ounded Rectangle 6"/>
          <p:cNvSpPr/>
          <p:nvPr/>
        </p:nvSpPr>
        <p:spPr>
          <a:xfrm>
            <a:off x="502920"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381347"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03</a:t>
            </a:r>
          </a:p>
        </p:txBody>
      </p:sp>
      <p:sp>
        <p:nvSpPr>
          <p:cNvPr id="10" name="Oval 9"/>
          <p:cNvSpPr/>
          <p:nvPr/>
        </p:nvSpPr>
        <p:spPr>
          <a:xfrm>
            <a:off x="822960"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22960"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3</a:t>
            </a:r>
          </a:p>
        </p:txBody>
      </p:sp>
      <p:sp>
        <p:nvSpPr>
          <p:cNvPr id="13" name="TextBox 12"/>
          <p:cNvSpPr txBox="1"/>
          <p:nvPr/>
        </p:nvSpPr>
        <p:spPr>
          <a:xfrm>
            <a:off x="822960"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Méthode</a:t>
            </a:r>
          </a:p>
        </p:txBody>
      </p:sp>
      <p:sp>
        <p:nvSpPr>
          <p:cNvPr id="14" name="TextBox 13"/>
          <p:cNvSpPr txBox="1"/>
          <p:nvPr/>
        </p:nvSpPr>
        <p:spPr>
          <a:xfrm>
            <a:off x="822960"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Envisager une nouvelle approche</a:t>
            </a:r>
          </a:p>
        </p:txBody>
      </p:sp>
      <p:sp>
        <p:nvSpPr>
          <p:cNvPr id="15" name="TextBox 14"/>
          <p:cNvSpPr txBox="1"/>
          <p:nvPr/>
        </p:nvSpPr>
        <p:spPr>
          <a:xfrm>
            <a:off x="822960"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16" name="TextBox 15"/>
          <p:cNvSpPr txBox="1"/>
          <p:nvPr/>
        </p:nvSpPr>
        <p:spPr>
          <a:xfrm>
            <a:off x="822960"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Distinguer changement subi et changement choisi, utiliser la politique des petits pas pour le découper, et analyser chaque changement en termes de bénéfices et de coûts.</a:t>
            </a:r>
          </a:p>
        </p:txBody>
      </p:sp>
      <p:sp>
        <p:nvSpPr>
          <p:cNvPr id="17" name="Rounded Rectangle 16"/>
          <p:cNvSpPr/>
          <p:nvPr/>
        </p:nvSpPr>
        <p:spPr>
          <a:xfrm>
            <a:off x="822960"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Petits pas · bénéfices-coûts</a:t>
            </a:r>
          </a:p>
        </p:txBody>
      </p:sp>
      <p:sp>
        <p:nvSpPr>
          <p:cNvPr id="18" name="Rounded Rectangle 17"/>
          <p:cNvSpPr/>
          <p:nvPr/>
        </p:nvSpPr>
        <p:spPr>
          <a:xfrm>
            <a:off x="6255867" y="2039112"/>
            <a:ext cx="5432907" cy="4160520"/>
          </a:xfrm>
          <a:prstGeom prst="roundRect">
            <a:avLst>
              <a:gd name="adj" fmla="val 5000"/>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255867" y="2039112"/>
            <a:ext cx="82296" cy="416052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134295" y="2084832"/>
            <a:ext cx="1463040" cy="1188720"/>
          </a:xfrm>
          <a:prstGeom prst="rect">
            <a:avLst/>
          </a:prstGeom>
          <a:noFill/>
        </p:spPr>
        <p:txBody>
          <a:bodyPr wrap="square" lIns="0" tIns="0" rIns="0" bIns="0" anchor="t">
            <a:spAutoFit/>
          </a:bodyPr>
          <a:lstStyle/>
          <a:p>
            <a:pPr algn="r">
              <a:lnSpc>
                <a:spcPct val="100000"/>
              </a:lnSpc>
              <a:spcAft>
                <a:spcPts val="0"/>
              </a:spcAft>
            </a:pPr>
            <a:r>
              <a:rPr sz="6000" b="1" i="1">
                <a:solidFill>
                  <a:srgbClr val="F7E5E5"/>
                </a:solidFill>
                <a:latin typeface="Playfair Display"/>
              </a:rPr>
              <a:t>04</a:t>
            </a:r>
          </a:p>
        </p:txBody>
      </p:sp>
      <p:sp>
        <p:nvSpPr>
          <p:cNvPr id="21" name="Oval 20"/>
          <p:cNvSpPr/>
          <p:nvPr/>
        </p:nvSpPr>
        <p:spPr>
          <a:xfrm>
            <a:off x="6575907" y="2313432"/>
            <a:ext cx="566928" cy="566928"/>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6575907" y="3044952"/>
            <a:ext cx="4792827" cy="274320"/>
          </a:xfrm>
          <a:prstGeom prst="rect">
            <a:avLst/>
          </a:prstGeom>
          <a:noFill/>
        </p:spPr>
        <p:txBody>
          <a:bodyPr wrap="square" lIns="0" tIns="0" rIns="0" bIns="0" anchor="t">
            <a:spAutoFit/>
          </a:bodyPr>
          <a:lstStyle/>
          <a:p>
            <a:pPr algn="l">
              <a:lnSpc>
                <a:spcPct val="100000"/>
              </a:lnSpc>
              <a:spcAft>
                <a:spcPts val="0"/>
              </a:spcAft>
            </a:pPr>
            <a:r>
              <a:rPr sz="1000" b="1" i="0">
                <a:solidFill>
                  <a:srgbClr val="B8798E"/>
                </a:solidFill>
                <a:latin typeface="Roboto"/>
              </a:rPr>
              <a:t>MODULE 4</a:t>
            </a:r>
          </a:p>
        </p:txBody>
      </p:sp>
      <p:sp>
        <p:nvSpPr>
          <p:cNvPr id="24" name="TextBox 23"/>
          <p:cNvSpPr txBox="1"/>
          <p:nvPr/>
        </p:nvSpPr>
        <p:spPr>
          <a:xfrm>
            <a:off x="6575907" y="3319272"/>
            <a:ext cx="4792827" cy="274320"/>
          </a:xfrm>
          <a:prstGeom prst="rect">
            <a:avLst/>
          </a:prstGeom>
          <a:noFill/>
        </p:spPr>
        <p:txBody>
          <a:bodyPr wrap="square" lIns="0" tIns="0" rIns="0" bIns="0" anchor="t">
            <a:spAutoFit/>
          </a:bodyPr>
          <a:lstStyle/>
          <a:p>
            <a:pPr algn="l">
              <a:lnSpc>
                <a:spcPct val="100000"/>
              </a:lnSpc>
              <a:spcAft>
                <a:spcPts val="0"/>
              </a:spcAft>
            </a:pPr>
            <a:r>
              <a:rPr sz="1150" b="0" i="1">
                <a:solidFill>
                  <a:srgbClr val="555555"/>
                </a:solidFill>
                <a:latin typeface="Playfair Display"/>
              </a:rPr>
              <a:t>Leadership</a:t>
            </a:r>
          </a:p>
        </p:txBody>
      </p:sp>
      <p:sp>
        <p:nvSpPr>
          <p:cNvPr id="25" name="TextBox 24"/>
          <p:cNvSpPr txBox="1"/>
          <p:nvPr/>
        </p:nvSpPr>
        <p:spPr>
          <a:xfrm>
            <a:off x="6575907" y="3639312"/>
            <a:ext cx="4792827" cy="777240"/>
          </a:xfrm>
          <a:prstGeom prst="rect">
            <a:avLst/>
          </a:prstGeom>
          <a:noFill/>
        </p:spPr>
        <p:txBody>
          <a:bodyPr wrap="square" lIns="0" tIns="0" rIns="0" bIns="0" anchor="t">
            <a:spAutoFit/>
          </a:bodyPr>
          <a:lstStyle/>
          <a:p>
            <a:pPr algn="l">
              <a:lnSpc>
                <a:spcPct val="105000"/>
              </a:lnSpc>
              <a:spcAft>
                <a:spcPts val="0"/>
              </a:spcAft>
            </a:pPr>
            <a:r>
              <a:rPr sz="1700" b="1" i="1">
                <a:solidFill>
                  <a:srgbClr val="464D4A"/>
                </a:solidFill>
                <a:latin typeface="Playfair Display"/>
              </a:rPr>
              <a:t>S'approprier les changements et embarquer les autres</a:t>
            </a:r>
          </a:p>
        </p:txBody>
      </p:sp>
      <p:sp>
        <p:nvSpPr>
          <p:cNvPr id="26" name="TextBox 25"/>
          <p:cNvSpPr txBox="1"/>
          <p:nvPr/>
        </p:nvSpPr>
        <p:spPr>
          <a:xfrm>
            <a:off x="6575907" y="4553712"/>
            <a:ext cx="4792827" cy="274320"/>
          </a:xfrm>
          <a:prstGeom prst="rect">
            <a:avLst/>
          </a:prstGeom>
          <a:noFill/>
        </p:spPr>
        <p:txBody>
          <a:bodyPr wrap="square" lIns="0" tIns="0" rIns="0" bIns="0" anchor="t">
            <a:spAutoFit/>
          </a:bodyPr>
          <a:lstStyle/>
          <a:p>
            <a:pPr algn="l">
              <a:lnSpc>
                <a:spcPct val="100000"/>
              </a:lnSpc>
              <a:spcAft>
                <a:spcPts val="0"/>
              </a:spcAft>
            </a:pPr>
            <a:r>
              <a:rPr sz="950" b="1" i="0">
                <a:solidFill>
                  <a:srgbClr val="B8798E"/>
                </a:solidFill>
                <a:latin typeface="Roboto"/>
              </a:rPr>
              <a:t>OBJECTIFS</a:t>
            </a:r>
          </a:p>
        </p:txBody>
      </p:sp>
      <p:sp>
        <p:nvSpPr>
          <p:cNvPr id="27" name="TextBox 26"/>
          <p:cNvSpPr txBox="1"/>
          <p:nvPr/>
        </p:nvSpPr>
        <p:spPr>
          <a:xfrm>
            <a:off x="6575907" y="4809744"/>
            <a:ext cx="4792827" cy="1371600"/>
          </a:xfrm>
          <a:prstGeom prst="rect">
            <a:avLst/>
          </a:prstGeom>
          <a:noFill/>
        </p:spPr>
        <p:txBody>
          <a:bodyPr wrap="square" lIns="0" tIns="0" rIns="0" bIns="0" anchor="t">
            <a:spAutoFit/>
          </a:bodyPr>
          <a:lstStyle/>
          <a:p>
            <a:pPr algn="l">
              <a:lnSpc>
                <a:spcPct val="120000"/>
              </a:lnSpc>
              <a:spcAft>
                <a:spcPts val="0"/>
              </a:spcAft>
            </a:pPr>
            <a:r>
              <a:rPr sz="1050" b="0" i="0">
                <a:solidFill>
                  <a:srgbClr val="464D4A"/>
                </a:solidFill>
                <a:latin typeface="Roboto"/>
              </a:rPr>
              <a:t>Identifier ses ressources et ses aides face au changement, et mobiliser communication, formation et reconnaissance pour incarner un leadership exemplaire.</a:t>
            </a:r>
          </a:p>
        </p:txBody>
      </p:sp>
      <p:sp>
        <p:nvSpPr>
          <p:cNvPr id="28" name="Rounded Rectangle 27"/>
          <p:cNvSpPr/>
          <p:nvPr/>
        </p:nvSpPr>
        <p:spPr>
          <a:xfrm>
            <a:off x="6575907" y="5605272"/>
            <a:ext cx="4792827" cy="384048"/>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lIns="0" tIns="25400" rtlCol="0" anchor="ctr"/>
          <a:lstStyle/>
          <a:p>
            <a:pPr algn="ctr"/>
            <a:r>
              <a:rPr sz="1050" b="1">
                <a:solidFill>
                  <a:srgbClr val="FFFFFF"/>
                </a:solidFill>
                <a:latin typeface="Roboto"/>
              </a:rPr>
              <a:t>Leadership · communication</a:t>
            </a:r>
          </a:p>
        </p:txBody>
      </p:sp>
      <p:sp>
        <p:nvSpPr>
          <p:cNvPr id="29" name="TextBox 28"/>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30" name="TextBox 29"/>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7 / 12</a:t>
            </a:r>
          </a:p>
        </p:txBody>
      </p:sp>
      <p:sp>
        <p:nvSpPr>
          <p:cNvPr id="31" name="Rectangle 30"/>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36" name="Picture 35" descr="image.png"/>
          <p:cNvPicPr>
            <a:picLocks noChangeAspect="1"/>
          </p:cNvPicPr>
          <p:nvPr/>
        </p:nvPicPr>
        <p:blipFill>
          <a:blip r:embed="rId3"/>
          <a:stretch>
            <a:fillRect/>
          </a:stretch>
        </p:blipFill>
        <p:spPr>
          <a:xfrm>
            <a:off x="941832" y="2432304"/>
            <a:ext cx="329184" cy="329184"/>
          </a:xfrm>
          <a:prstGeom prst="rect">
            <a:avLst/>
          </a:prstGeom>
        </p:spPr>
      </p:pic>
      <p:pic>
        <p:nvPicPr>
          <p:cNvPr id="37" name="Picture 36" descr="s7_Picture_10.png"/>
          <p:cNvPicPr>
            <a:picLocks noChangeAspect="1"/>
          </p:cNvPicPr>
          <p:nvPr/>
        </p:nvPicPr>
        <p:blipFill>
          <a:blip r:embed="rId4"/>
          <a:stretch>
            <a:fillRect/>
          </a:stretch>
        </p:blipFill>
        <p:spPr>
          <a:xfrm>
            <a:off x="6694779" y="2432304"/>
            <a:ext cx="329184" cy="32918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EN PRATIQUE</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Informations pratiques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tout ce qu'il faut savoir avant de vous inscrire</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502920"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Oval 8"/>
          <p:cNvSpPr/>
          <p:nvPr/>
        </p:nvSpPr>
        <p:spPr>
          <a:xfrm>
            <a:off x="1432499"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0" name="Picture 9" descr="ref2_icon_032.png"/>
          <p:cNvPicPr>
            <a:picLocks noChangeAspect="1"/>
          </p:cNvPicPr>
          <p:nvPr/>
        </p:nvPicPr>
        <p:blipFill>
          <a:blip r:embed="rId3"/>
          <a:stretch>
            <a:fillRect/>
          </a:stretch>
        </p:blipFill>
        <p:spPr>
          <a:xfrm>
            <a:off x="1592519" y="2628900"/>
            <a:ext cx="411480" cy="411480"/>
          </a:xfrm>
          <a:prstGeom prst="rect">
            <a:avLst/>
          </a:prstGeom>
        </p:spPr>
      </p:pic>
      <p:sp>
        <p:nvSpPr>
          <p:cNvPr id="11" name="TextBox 10"/>
          <p:cNvSpPr txBox="1"/>
          <p:nvPr/>
        </p:nvSpPr>
        <p:spPr>
          <a:xfrm>
            <a:off x="685800"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Organisation</a:t>
            </a:r>
          </a:p>
        </p:txBody>
      </p:sp>
      <p:sp>
        <p:nvSpPr>
          <p:cNvPr id="12" name="TextBox 11"/>
          <p:cNvSpPr txBox="1"/>
          <p:nvPr/>
        </p:nvSpPr>
        <p:spPr>
          <a:xfrm>
            <a:off x="777240"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Jusqu'à 20 participants par session</a:t>
            </a:r>
          </a:p>
          <a:p>
            <a:pPr algn="l">
              <a:lnSpc>
                <a:spcPct val="120000"/>
              </a:lnSpc>
              <a:spcAft>
                <a:spcPts val="600"/>
              </a:spcAft>
            </a:pPr>
            <a:r>
              <a:rPr sz="1000" b="0" i="0">
                <a:solidFill>
                  <a:srgbClr val="555555"/>
                </a:solidFill>
                <a:latin typeface="Roboto"/>
              </a:rPr>
              <a:t>•  Atelier d'une demi-journée</a:t>
            </a:r>
          </a:p>
          <a:p>
            <a:pPr algn="l">
              <a:lnSpc>
                <a:spcPct val="120000"/>
              </a:lnSpc>
              <a:spcAft>
                <a:spcPts val="600"/>
              </a:spcAft>
            </a:pPr>
            <a:r>
              <a:rPr sz="1000" b="0" i="0">
                <a:solidFill>
                  <a:srgbClr val="555555"/>
                </a:solidFill>
                <a:latin typeface="Roboto"/>
              </a:rPr>
              <a:t>•  Présentiel ou distanciel (visioconférence)</a:t>
            </a:r>
          </a:p>
        </p:txBody>
      </p:sp>
      <p:sp>
        <p:nvSpPr>
          <p:cNvPr id="13" name="Rectangle 12"/>
          <p:cNvSpPr/>
          <p:nvPr/>
        </p:nvSpPr>
        <p:spPr>
          <a:xfrm>
            <a:off x="3367918"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3367918"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Oval 14"/>
          <p:cNvSpPr/>
          <p:nvPr/>
        </p:nvSpPr>
        <p:spPr>
          <a:xfrm>
            <a:off x="4297497"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16" name="Picture 15" descr="ref2_icon_030.png"/>
          <p:cNvPicPr>
            <a:picLocks noChangeAspect="1"/>
          </p:cNvPicPr>
          <p:nvPr/>
        </p:nvPicPr>
        <p:blipFill>
          <a:blip r:embed="rId4"/>
          <a:stretch>
            <a:fillRect/>
          </a:stretch>
        </p:blipFill>
        <p:spPr>
          <a:xfrm>
            <a:off x="4457517" y="2628900"/>
            <a:ext cx="411480" cy="411480"/>
          </a:xfrm>
          <a:prstGeom prst="rect">
            <a:avLst/>
          </a:prstGeom>
        </p:spPr>
      </p:pic>
      <p:sp>
        <p:nvSpPr>
          <p:cNvPr id="17" name="TextBox 16"/>
          <p:cNvSpPr txBox="1"/>
          <p:nvPr/>
        </p:nvSpPr>
        <p:spPr>
          <a:xfrm>
            <a:off x="3550798"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Public &amp; pré-requis</a:t>
            </a:r>
          </a:p>
        </p:txBody>
      </p:sp>
      <p:sp>
        <p:nvSpPr>
          <p:cNvPr id="18" name="TextBox 17"/>
          <p:cNvSpPr txBox="1"/>
          <p:nvPr/>
        </p:nvSpPr>
        <p:spPr>
          <a:xfrm>
            <a:off x="3642238" y="3931920"/>
            <a:ext cx="2042038" cy="432170"/>
          </a:xfrm>
          <a:prstGeom prst="rect">
            <a:avLst/>
          </a:prstGeom>
          <a:noFill/>
        </p:spPr>
        <p:txBody>
          <a:bodyPr wrap="square" lIns="0" tIns="0" rIns="0" bIns="0" anchor="t">
            <a:spAutoFit/>
          </a:bodyPr>
          <a:lstStyle/>
          <a:p>
            <a:pPr algn="l">
              <a:lnSpc>
                <a:spcPct val="120000"/>
              </a:lnSpc>
              <a:spcAft>
                <a:spcPts val="600"/>
              </a:spcAft>
            </a:pPr>
            <a:r>
              <a:rPr sz="1000" b="0" i="0" dirty="0">
                <a:solidFill>
                  <a:srgbClr val="555555"/>
                </a:solidFill>
                <a:latin typeface="Roboto"/>
              </a:rPr>
              <a:t>•  </a:t>
            </a:r>
            <a:r>
              <a:rPr lang="fr-FR" sz="1000" dirty="0">
                <a:solidFill>
                  <a:srgbClr val="555555"/>
                </a:solidFill>
                <a:latin typeface="Roboto"/>
              </a:rPr>
              <a:t>Tout public</a:t>
            </a:r>
          </a:p>
          <a:p>
            <a:pPr algn="l">
              <a:lnSpc>
                <a:spcPct val="120000"/>
              </a:lnSpc>
              <a:spcAft>
                <a:spcPts val="600"/>
              </a:spcAft>
            </a:pPr>
            <a:r>
              <a:rPr sz="1000" b="0" i="0" dirty="0">
                <a:solidFill>
                  <a:srgbClr val="555555"/>
                </a:solidFill>
                <a:latin typeface="Roboto"/>
              </a:rPr>
              <a:t>•  </a:t>
            </a:r>
            <a:r>
              <a:rPr sz="1000" b="0" i="0" dirty="0" err="1">
                <a:solidFill>
                  <a:srgbClr val="555555"/>
                </a:solidFill>
                <a:latin typeface="Roboto"/>
              </a:rPr>
              <a:t>Aucun</a:t>
            </a:r>
            <a:r>
              <a:rPr sz="1000" b="0" i="0" dirty="0">
                <a:solidFill>
                  <a:srgbClr val="555555"/>
                </a:solidFill>
                <a:latin typeface="Roboto"/>
              </a:rPr>
              <a:t> </a:t>
            </a:r>
            <a:r>
              <a:rPr sz="1000" b="0" i="0" dirty="0" err="1">
                <a:solidFill>
                  <a:srgbClr val="555555"/>
                </a:solidFill>
                <a:latin typeface="Roboto"/>
              </a:rPr>
              <a:t>pré-requis</a:t>
            </a:r>
            <a:endParaRPr sz="1000" b="0" i="0" dirty="0">
              <a:solidFill>
                <a:srgbClr val="555555"/>
              </a:solidFill>
              <a:latin typeface="Roboto"/>
            </a:endParaRPr>
          </a:p>
        </p:txBody>
      </p:sp>
      <p:sp>
        <p:nvSpPr>
          <p:cNvPr id="19" name="Rectangle 18"/>
          <p:cNvSpPr/>
          <p:nvPr/>
        </p:nvSpPr>
        <p:spPr>
          <a:xfrm>
            <a:off x="6232916"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6232916"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Oval 20"/>
          <p:cNvSpPr/>
          <p:nvPr/>
        </p:nvSpPr>
        <p:spPr>
          <a:xfrm>
            <a:off x="7162495"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pic>
        <p:nvPicPr>
          <p:cNvPr id="22" name="Picture 21" descr="ref2_icon_012.png"/>
          <p:cNvPicPr>
            <a:picLocks noChangeAspect="1"/>
          </p:cNvPicPr>
          <p:nvPr/>
        </p:nvPicPr>
        <p:blipFill>
          <a:blip r:embed="rId5"/>
          <a:stretch>
            <a:fillRect/>
          </a:stretch>
        </p:blipFill>
        <p:spPr>
          <a:xfrm>
            <a:off x="7322515" y="2628900"/>
            <a:ext cx="411480" cy="411480"/>
          </a:xfrm>
          <a:prstGeom prst="rect">
            <a:avLst/>
          </a:prstGeom>
        </p:spPr>
      </p:pic>
      <p:sp>
        <p:nvSpPr>
          <p:cNvPr id="23" name="TextBox 22"/>
          <p:cNvSpPr txBox="1"/>
          <p:nvPr/>
        </p:nvSpPr>
        <p:spPr>
          <a:xfrm>
            <a:off x="6415796"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Modalités d'évaluation</a:t>
            </a:r>
          </a:p>
        </p:txBody>
      </p:sp>
      <p:sp>
        <p:nvSpPr>
          <p:cNvPr id="24" name="TextBox 23"/>
          <p:cNvSpPr txBox="1"/>
          <p:nvPr/>
        </p:nvSpPr>
        <p:spPr>
          <a:xfrm>
            <a:off x="6507236"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Evaluation orale</a:t>
            </a:r>
          </a:p>
          <a:p>
            <a:pPr algn="l">
              <a:lnSpc>
                <a:spcPct val="120000"/>
              </a:lnSpc>
              <a:spcAft>
                <a:spcPts val="600"/>
              </a:spcAft>
            </a:pPr>
            <a:r>
              <a:rPr sz="1000" b="0" i="0">
                <a:solidFill>
                  <a:srgbClr val="555555"/>
                </a:solidFill>
                <a:latin typeface="Roboto"/>
              </a:rPr>
              <a:t>•  Exercices de mise en situation</a:t>
            </a:r>
          </a:p>
        </p:txBody>
      </p:sp>
      <p:sp>
        <p:nvSpPr>
          <p:cNvPr id="25" name="TextBox 24"/>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6" name="TextBox 25"/>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8 / 12</a:t>
            </a:r>
          </a:p>
        </p:txBody>
      </p:sp>
      <p:sp>
        <p:nvSpPr>
          <p:cNvPr id="27" name="Rectangle 26"/>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9" name="Rectangle 18"/>
          <p:cNvSpPr/>
          <p:nvPr/>
        </p:nvSpPr>
        <p:spPr>
          <a:xfrm>
            <a:off x="9097914" y="2148840"/>
            <a:ext cx="2590678" cy="508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19"/>
          <p:cNvSpPr/>
          <p:nvPr/>
        </p:nvSpPr>
        <p:spPr>
          <a:xfrm>
            <a:off x="9097914" y="2199640"/>
            <a:ext cx="2590678" cy="3881120"/>
          </a:xfrm>
          <a:prstGeom prst="rect">
            <a:avLst/>
          </a:prstGeom>
          <a:solidFill>
            <a:srgbClr val="FCF4F4"/>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Oval 20"/>
          <p:cNvSpPr/>
          <p:nvPr/>
        </p:nvSpPr>
        <p:spPr>
          <a:xfrm>
            <a:off x="10027493" y="2468880"/>
            <a:ext cx="731520" cy="731520"/>
          </a:xfrm>
          <a:prstGeom prst="ellipse">
            <a:avLst/>
          </a:prstGeom>
          <a:solidFill>
            <a:srgbClr val="FFFFFF"/>
          </a:solidFill>
          <a:ln w="19050">
            <a:solidFill>
              <a:srgbClr val="B8798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2" name="TextBox 22"/>
          <p:cNvSpPr txBox="1"/>
          <p:nvPr/>
        </p:nvSpPr>
        <p:spPr>
          <a:xfrm>
            <a:off x="9280794" y="3383280"/>
            <a:ext cx="2224918" cy="457200"/>
          </a:xfrm>
          <a:prstGeom prst="rect">
            <a:avLst/>
          </a:prstGeom>
          <a:noFill/>
        </p:spPr>
        <p:txBody>
          <a:bodyPr wrap="square" lIns="0" tIns="0" rIns="0" bIns="0" anchor="t">
            <a:spAutoFit/>
          </a:bodyPr>
          <a:lstStyle/>
          <a:p>
            <a:pPr algn="ctr">
              <a:lnSpc>
                <a:spcPct val="100000"/>
              </a:lnSpc>
              <a:spcAft>
                <a:spcPts val="0"/>
              </a:spcAft>
            </a:pPr>
            <a:r>
              <a:rPr sz="1300" b="1" i="1">
                <a:solidFill>
                  <a:srgbClr val="464D4A"/>
                </a:solidFill>
                <a:latin typeface="Playfair Display"/>
              </a:rPr>
              <a:t>Méthodes pédagogiques</a:t>
            </a:r>
          </a:p>
        </p:txBody>
      </p:sp>
      <p:sp>
        <p:nvSpPr>
          <p:cNvPr id="33" name="TextBox 23"/>
          <p:cNvSpPr txBox="1"/>
          <p:nvPr/>
        </p:nvSpPr>
        <p:spPr>
          <a:xfrm>
            <a:off x="9372234" y="3931920"/>
            <a:ext cx="2042038" cy="2011680"/>
          </a:xfrm>
          <a:prstGeom prst="rect">
            <a:avLst/>
          </a:prstGeom>
          <a:noFill/>
        </p:spPr>
        <p:txBody>
          <a:bodyPr wrap="square" lIns="0" tIns="0" rIns="0" bIns="0" anchor="t">
            <a:spAutoFit/>
          </a:bodyPr>
          <a:lstStyle/>
          <a:p>
            <a:pPr algn="l">
              <a:lnSpc>
                <a:spcPct val="120000"/>
              </a:lnSpc>
              <a:spcAft>
                <a:spcPts val="600"/>
              </a:spcAft>
            </a:pPr>
            <a:r>
              <a:rPr sz="1000" b="0" i="0">
                <a:solidFill>
                  <a:srgbClr val="555555"/>
                </a:solidFill>
                <a:latin typeface="Roboto"/>
              </a:rPr>
              <a:t>•  Apports théoriques et réflexion individuelle</a:t>
            </a:r>
          </a:p>
          <a:p>
            <a:pPr algn="l">
              <a:lnSpc>
                <a:spcPct val="120000"/>
              </a:lnSpc>
              <a:spcAft>
                <a:spcPts val="600"/>
              </a:spcAft>
            </a:pPr>
            <a:r>
              <a:rPr sz="1000" b="0" i="0">
                <a:solidFill>
                  <a:srgbClr val="555555"/>
                </a:solidFill>
                <a:latin typeface="Roboto"/>
              </a:rPr>
              <a:t>•  Réflexion collective et mises en situation</a:t>
            </a:r>
          </a:p>
        </p:txBody>
      </p:sp>
      <p:pic>
        <p:nvPicPr>
          <p:cNvPr id="28" name="Picture 27" descr="icon_pedagogie.png"/>
          <p:cNvPicPr>
            <a:picLocks noChangeAspect="1"/>
          </p:cNvPicPr>
          <p:nvPr/>
        </p:nvPicPr>
        <p:blipFill>
          <a:blip r:embed="rId6"/>
          <a:stretch>
            <a:fillRect/>
          </a:stretch>
        </p:blipFill>
        <p:spPr>
          <a:xfrm>
            <a:off x="10187513" y="2628900"/>
            <a:ext cx="411480" cy="41148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Box 1"/>
          <p:cNvSpPr txBox="1"/>
          <p:nvPr/>
        </p:nvSpPr>
        <p:spPr>
          <a:xfrm>
            <a:off x="502920" y="365760"/>
            <a:ext cx="8229600" cy="320040"/>
          </a:xfrm>
          <a:prstGeom prst="rect">
            <a:avLst/>
          </a:prstGeom>
          <a:noFill/>
        </p:spPr>
        <p:txBody>
          <a:bodyPr wrap="square" lIns="0" tIns="0" rIns="0" bIns="0" anchor="t">
            <a:spAutoFit/>
          </a:bodyPr>
          <a:lstStyle/>
          <a:p>
            <a:pPr algn="l">
              <a:lnSpc>
                <a:spcPct val="100000"/>
              </a:lnSpc>
              <a:spcAft>
                <a:spcPts val="0"/>
              </a:spcAft>
            </a:pPr>
            <a:r>
              <a:rPr sz="1100" b="1" i="0">
                <a:solidFill>
                  <a:srgbClr val="B8798E"/>
                </a:solidFill>
                <a:latin typeface="Roboto"/>
              </a:rPr>
              <a:t>INVESTISSEMENT</a:t>
            </a:r>
          </a:p>
        </p:txBody>
      </p:sp>
      <p:sp>
        <p:nvSpPr>
          <p:cNvPr id="3" name="TextBox 2"/>
          <p:cNvSpPr txBox="1"/>
          <p:nvPr/>
        </p:nvSpPr>
        <p:spPr>
          <a:xfrm>
            <a:off x="502920" y="713232"/>
            <a:ext cx="9692640" cy="640080"/>
          </a:xfrm>
          <a:prstGeom prst="rect">
            <a:avLst/>
          </a:prstGeom>
          <a:noFill/>
        </p:spPr>
        <p:txBody>
          <a:bodyPr wrap="square" lIns="0" tIns="0" rIns="0" bIns="0" anchor="t">
            <a:spAutoFit/>
          </a:bodyPr>
          <a:lstStyle/>
          <a:p>
            <a:pPr algn="l">
              <a:lnSpc>
                <a:spcPct val="105000"/>
              </a:lnSpc>
              <a:spcAft>
                <a:spcPts val="0"/>
              </a:spcAft>
            </a:pPr>
            <a:r>
              <a:rPr sz="2700" b="1" i="0">
                <a:solidFill>
                  <a:srgbClr val="464D4A"/>
                </a:solidFill>
                <a:latin typeface="Playfair Display"/>
              </a:rPr>
              <a:t>Tarif &amp; modalités</a:t>
            </a:r>
          </a:p>
        </p:txBody>
      </p:sp>
      <p:sp>
        <p:nvSpPr>
          <p:cNvPr id="4" name="Oval 3"/>
          <p:cNvSpPr/>
          <p:nvPr/>
        </p:nvSpPr>
        <p:spPr>
          <a:xfrm>
            <a:off x="502920" y="1472184"/>
            <a:ext cx="82296" cy="82296"/>
          </a:xfrm>
          <a:prstGeom prst="ellipse">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399032"/>
            <a:ext cx="9601200" cy="365760"/>
          </a:xfrm>
          <a:prstGeom prst="rect">
            <a:avLst/>
          </a:prstGeom>
          <a:noFill/>
        </p:spPr>
        <p:txBody>
          <a:bodyPr wrap="square" lIns="0" tIns="0" rIns="0" bIns="0" anchor="t">
            <a:spAutoFit/>
          </a:bodyPr>
          <a:lstStyle/>
          <a:p>
            <a:pPr algn="l">
              <a:lnSpc>
                <a:spcPct val="100000"/>
              </a:lnSpc>
              <a:spcAft>
                <a:spcPts val="0"/>
              </a:spcAft>
            </a:pPr>
            <a:r>
              <a:rPr sz="1300" b="0" i="1">
                <a:solidFill>
                  <a:srgbClr val="555555"/>
                </a:solidFill>
                <a:latin typeface="Playfair Display"/>
              </a:rPr>
              <a:t>deux formats selon vos besoins</a:t>
            </a:r>
          </a:p>
        </p:txBody>
      </p:sp>
      <p:pic>
        <p:nvPicPr>
          <p:cNvPr id="6" name="Picture 5" descr="severine_full_icon.png"/>
          <p:cNvPicPr>
            <a:picLocks noChangeAspect="1"/>
          </p:cNvPicPr>
          <p:nvPr/>
        </p:nvPicPr>
        <p:blipFill>
          <a:blip r:embed="rId2"/>
          <a:stretch>
            <a:fillRect/>
          </a:stretch>
        </p:blipFill>
        <p:spPr>
          <a:xfrm>
            <a:off x="10317175" y="320040"/>
            <a:ext cx="1371600" cy="508000"/>
          </a:xfrm>
          <a:prstGeom prst="rect">
            <a:avLst/>
          </a:prstGeom>
        </p:spPr>
      </p:pic>
      <p:sp>
        <p:nvSpPr>
          <p:cNvPr id="7" name="Rectangle 6"/>
          <p:cNvSpPr/>
          <p:nvPr/>
        </p:nvSpPr>
        <p:spPr>
          <a:xfrm>
            <a:off x="502920" y="2240280"/>
            <a:ext cx="5432907" cy="384048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777240" y="249631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INTER-ENTREPRISES</a:t>
            </a:r>
          </a:p>
        </p:txBody>
      </p:sp>
      <p:sp>
        <p:nvSpPr>
          <p:cNvPr id="9" name="TextBox 8"/>
          <p:cNvSpPr txBox="1"/>
          <p:nvPr/>
        </p:nvSpPr>
        <p:spPr>
          <a:xfrm>
            <a:off x="777240" y="3017520"/>
            <a:ext cx="4884267" cy="1005840"/>
          </a:xfrm>
          <a:prstGeom prst="rect">
            <a:avLst/>
          </a:prstGeom>
          <a:noFill/>
        </p:spPr>
        <p:txBody>
          <a:bodyPr wrap="square" lIns="0" tIns="0" rIns="0" bIns="0" anchor="t">
            <a:spAutoFit/>
          </a:bodyPr>
          <a:lstStyle/>
          <a:p>
            <a:pPr algn="l">
              <a:lnSpc>
                <a:spcPct val="100000"/>
              </a:lnSpc>
              <a:spcAft>
                <a:spcPts val="0"/>
              </a:spcAft>
            </a:pPr>
            <a:r>
              <a:rPr sz="4600" b="1" i="1">
                <a:solidFill>
                  <a:srgbClr val="FCF4F4"/>
                </a:solidFill>
                <a:latin typeface="Playfair Display"/>
              </a:rPr>
              <a:t>400</a:t>
            </a:r>
          </a:p>
        </p:txBody>
      </p:sp>
      <p:sp>
        <p:nvSpPr>
          <p:cNvPr id="10" name="TextBox 9"/>
          <p:cNvSpPr txBox="1"/>
          <p:nvPr/>
        </p:nvSpPr>
        <p:spPr>
          <a:xfrm>
            <a:off x="777240" y="393192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1" name="Rectangle 10"/>
          <p:cNvSpPr/>
          <p:nvPr/>
        </p:nvSpPr>
        <p:spPr>
          <a:xfrm>
            <a:off x="777240" y="438912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777240" y="452628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1/2 journée</a:t>
            </a:r>
          </a:p>
        </p:txBody>
      </p:sp>
      <p:sp>
        <p:nvSpPr>
          <p:cNvPr id="13" name="TextBox 12"/>
          <p:cNvSpPr txBox="1"/>
          <p:nvPr/>
        </p:nvSpPr>
        <p:spPr>
          <a:xfrm>
            <a:off x="777240" y="4983480"/>
            <a:ext cx="4884267" cy="695127"/>
          </a:xfrm>
          <a:prstGeom prst="rect">
            <a:avLst/>
          </a:prstGeom>
          <a:noFill/>
        </p:spPr>
        <p:txBody>
          <a:bodyPr wrap="square" lIns="0" tIns="0" rIns="0" bIns="0" anchor="t">
            <a:spAutoFit/>
          </a:bodyPr>
          <a:lstStyle/>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Présentiel</a:t>
            </a:r>
            <a:r>
              <a:rPr sz="1050" b="0" i="0" dirty="0">
                <a:solidFill>
                  <a:srgbClr val="FFFFFF"/>
                </a:solidFill>
                <a:latin typeface="Roboto"/>
              </a:rPr>
              <a:t> (Paris) </a:t>
            </a:r>
            <a:r>
              <a:rPr sz="1050" b="0" i="0" dirty="0" err="1">
                <a:solidFill>
                  <a:srgbClr val="FFFFFF"/>
                </a:solidFill>
                <a:latin typeface="Roboto"/>
              </a:rPr>
              <a:t>ou</a:t>
            </a:r>
            <a:r>
              <a:rPr sz="1050" b="0" i="0" dirty="0">
                <a:solidFill>
                  <a:srgbClr val="FFFFFF"/>
                </a:solidFill>
                <a:latin typeface="Roboto"/>
              </a:rPr>
              <a:t> </a:t>
            </a:r>
            <a:r>
              <a:rPr sz="1050" b="0" i="0" dirty="0" err="1">
                <a:solidFill>
                  <a:srgbClr val="FFFFFF"/>
                </a:solidFill>
                <a:latin typeface="Roboto"/>
              </a:rPr>
              <a:t>classe</a:t>
            </a:r>
            <a:r>
              <a:rPr sz="1050" b="0" i="0" dirty="0">
                <a:solidFill>
                  <a:srgbClr val="FFFFFF"/>
                </a:solidFill>
                <a:latin typeface="Roboto"/>
              </a:rPr>
              <a:t> </a:t>
            </a:r>
            <a:r>
              <a:rPr sz="1050" b="0" i="0" dirty="0" err="1">
                <a:solidFill>
                  <a:srgbClr val="FFFFFF"/>
                </a:solidFill>
                <a:latin typeface="Roboto"/>
              </a:rPr>
              <a:t>virtuelle</a:t>
            </a:r>
            <a:endParaRPr sz="1050" b="0" i="0" dirty="0">
              <a:solidFill>
                <a:srgbClr val="FFFFFF"/>
              </a:solidFill>
              <a:latin typeface="Roboto"/>
            </a:endParaRP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Contactez</a:t>
            </a:r>
            <a:r>
              <a:rPr sz="1050" b="0" i="0" dirty="0">
                <a:solidFill>
                  <a:srgbClr val="FFFFFF"/>
                </a:solidFill>
                <a:latin typeface="Roboto"/>
              </a:rPr>
              <a:t>-moi pour toute </a:t>
            </a:r>
            <a:r>
              <a:rPr sz="1050" b="0" i="0" dirty="0" err="1">
                <a:solidFill>
                  <a:srgbClr val="FFFFFF"/>
                </a:solidFill>
                <a:latin typeface="Roboto"/>
              </a:rPr>
              <a:t>demande</a:t>
            </a:r>
            <a:r>
              <a:rPr sz="1050" b="0" i="0" dirty="0">
                <a:solidFill>
                  <a:srgbClr val="FFFFFF"/>
                </a:solidFill>
                <a:latin typeface="Roboto"/>
              </a:rPr>
              <a:t> de devis</a:t>
            </a:r>
          </a:p>
          <a:p>
            <a:pPr algn="l">
              <a:lnSpc>
                <a:spcPct val="120000"/>
              </a:lnSpc>
              <a:spcAft>
                <a:spcPts val="500"/>
              </a:spcAft>
            </a:pPr>
            <a:r>
              <a:rPr sz="1050" b="0" i="0" dirty="0">
                <a:solidFill>
                  <a:srgbClr val="FFFFFF"/>
                </a:solidFill>
                <a:latin typeface="Roboto"/>
              </a:rPr>
              <a:t>•  </a:t>
            </a:r>
            <a:r>
              <a:rPr sz="1050" b="0" i="0" dirty="0" err="1">
                <a:solidFill>
                  <a:srgbClr val="FFFFFF"/>
                </a:solidFill>
                <a:latin typeface="Roboto"/>
              </a:rPr>
              <a:t>Prise</a:t>
            </a:r>
            <a:r>
              <a:rPr sz="1050" b="0" i="0" dirty="0">
                <a:solidFill>
                  <a:srgbClr val="FFFFFF"/>
                </a:solidFill>
                <a:latin typeface="Roboto"/>
              </a:rPr>
              <a:t> </a:t>
            </a:r>
            <a:r>
              <a:rPr sz="1050" b="0" i="0" dirty="0" err="1">
                <a:solidFill>
                  <a:srgbClr val="FFFFFF"/>
                </a:solidFill>
                <a:latin typeface="Roboto"/>
              </a:rPr>
              <a:t>en</a:t>
            </a:r>
            <a:r>
              <a:rPr sz="1050" b="0" i="0" dirty="0">
                <a:solidFill>
                  <a:srgbClr val="FFFFFF"/>
                </a:solidFill>
                <a:latin typeface="Roboto"/>
              </a:rPr>
              <a:t> charge possible par </a:t>
            </a:r>
            <a:r>
              <a:rPr sz="1050" b="0" i="0" dirty="0" err="1">
                <a:solidFill>
                  <a:srgbClr val="FFFFFF"/>
                </a:solidFill>
                <a:latin typeface="Roboto"/>
              </a:rPr>
              <a:t>votre</a:t>
            </a:r>
            <a:r>
              <a:rPr sz="1050" b="0" i="0" dirty="0">
                <a:solidFill>
                  <a:srgbClr val="FFFFFF"/>
                </a:solidFill>
                <a:latin typeface="Roboto"/>
              </a:rPr>
              <a:t> OPCO</a:t>
            </a:r>
          </a:p>
        </p:txBody>
      </p:sp>
      <p:sp>
        <p:nvSpPr>
          <p:cNvPr id="14" name="Rectangle 13"/>
          <p:cNvSpPr/>
          <p:nvPr/>
        </p:nvSpPr>
        <p:spPr>
          <a:xfrm>
            <a:off x="6255867" y="2240280"/>
            <a:ext cx="5432907" cy="3840480"/>
          </a:xfrm>
          <a:prstGeom prst="rect">
            <a:avLst/>
          </a:prstGeom>
          <a:solidFill>
            <a:srgbClr val="464D4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530187" y="2496312"/>
            <a:ext cx="4884267" cy="274320"/>
          </a:xfrm>
          <a:prstGeom prst="rect">
            <a:avLst/>
          </a:prstGeom>
          <a:noFill/>
        </p:spPr>
        <p:txBody>
          <a:bodyPr wrap="square" lIns="0" tIns="0" rIns="0" bIns="0" anchor="t">
            <a:spAutoFit/>
          </a:bodyPr>
          <a:lstStyle/>
          <a:p>
            <a:pPr algn="l">
              <a:lnSpc>
                <a:spcPct val="100000"/>
              </a:lnSpc>
              <a:spcAft>
                <a:spcPts val="0"/>
              </a:spcAft>
            </a:pPr>
            <a:r>
              <a:rPr sz="1050" b="1" i="0">
                <a:solidFill>
                  <a:srgbClr val="B8798E"/>
                </a:solidFill>
                <a:latin typeface="Roboto"/>
              </a:rPr>
              <a:t>INTRA-ENTREPRISE</a:t>
            </a:r>
          </a:p>
        </p:txBody>
      </p:sp>
      <p:sp>
        <p:nvSpPr>
          <p:cNvPr id="16" name="TextBox 15"/>
          <p:cNvSpPr txBox="1"/>
          <p:nvPr/>
        </p:nvSpPr>
        <p:spPr>
          <a:xfrm>
            <a:off x="6530187" y="3017520"/>
            <a:ext cx="4884267" cy="1005840"/>
          </a:xfrm>
          <a:prstGeom prst="rect">
            <a:avLst/>
          </a:prstGeom>
          <a:noFill/>
        </p:spPr>
        <p:txBody>
          <a:bodyPr wrap="square" lIns="0" tIns="0" rIns="0" bIns="0" anchor="t">
            <a:spAutoFit/>
          </a:bodyPr>
          <a:lstStyle/>
          <a:p>
            <a:pPr algn="l">
              <a:lnSpc>
                <a:spcPct val="100000"/>
              </a:lnSpc>
              <a:spcAft>
                <a:spcPts val="0"/>
              </a:spcAft>
            </a:pPr>
            <a:r>
              <a:rPr lang="fr-FR" sz="4600" b="1" i="1" dirty="0">
                <a:solidFill>
                  <a:srgbClr val="FCF4F4"/>
                </a:solidFill>
                <a:latin typeface="Playfair Display"/>
              </a:rPr>
              <a:t>1 200</a:t>
            </a:r>
          </a:p>
        </p:txBody>
      </p:sp>
      <p:sp>
        <p:nvSpPr>
          <p:cNvPr id="17" name="TextBox 16"/>
          <p:cNvSpPr txBox="1"/>
          <p:nvPr/>
        </p:nvSpPr>
        <p:spPr>
          <a:xfrm>
            <a:off x="6530187" y="3931920"/>
            <a:ext cx="4884267" cy="365760"/>
          </a:xfrm>
          <a:prstGeom prst="rect">
            <a:avLst/>
          </a:prstGeom>
          <a:noFill/>
        </p:spPr>
        <p:txBody>
          <a:bodyPr wrap="square" lIns="0" tIns="0" rIns="0" bIns="0" anchor="t">
            <a:spAutoFit/>
          </a:bodyPr>
          <a:lstStyle/>
          <a:p>
            <a:pPr algn="l">
              <a:lnSpc>
                <a:spcPct val="100000"/>
              </a:lnSpc>
              <a:spcAft>
                <a:spcPts val="0"/>
              </a:spcAft>
            </a:pPr>
            <a:r>
              <a:rPr sz="1400" b="0" i="0">
                <a:solidFill>
                  <a:srgbClr val="FFFFFF"/>
                </a:solidFill>
                <a:latin typeface="Roboto"/>
              </a:rPr>
              <a:t>€ HT</a:t>
            </a:r>
          </a:p>
        </p:txBody>
      </p:sp>
      <p:sp>
        <p:nvSpPr>
          <p:cNvPr id="18" name="Rectangle 17"/>
          <p:cNvSpPr/>
          <p:nvPr/>
        </p:nvSpPr>
        <p:spPr>
          <a:xfrm>
            <a:off x="6530187" y="4389120"/>
            <a:ext cx="4884267"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6530187" y="4526280"/>
            <a:ext cx="4884267" cy="457200"/>
          </a:xfrm>
          <a:prstGeom prst="rect">
            <a:avLst/>
          </a:prstGeom>
          <a:noFill/>
        </p:spPr>
        <p:txBody>
          <a:bodyPr wrap="square" lIns="0" tIns="0" rIns="0" bIns="0" anchor="t">
            <a:spAutoFit/>
          </a:bodyPr>
          <a:lstStyle/>
          <a:p>
            <a:pPr algn="l">
              <a:lnSpc>
                <a:spcPct val="100000"/>
              </a:lnSpc>
              <a:spcAft>
                <a:spcPts val="0"/>
              </a:spcAft>
            </a:pPr>
            <a:r>
              <a:rPr sz="1100" b="0" i="1">
                <a:solidFill>
                  <a:srgbClr val="FFFFFF"/>
                </a:solidFill>
                <a:latin typeface="Roboto"/>
              </a:rPr>
              <a:t>Groupe de 20 personnes maximum</a:t>
            </a:r>
          </a:p>
        </p:txBody>
      </p:sp>
      <p:sp>
        <p:nvSpPr>
          <p:cNvPr id="20" name="TextBox 19"/>
          <p:cNvSpPr txBox="1"/>
          <p:nvPr/>
        </p:nvSpPr>
        <p:spPr>
          <a:xfrm>
            <a:off x="6530187" y="4983480"/>
            <a:ext cx="4884267" cy="1097280"/>
          </a:xfrm>
          <a:prstGeom prst="rect">
            <a:avLst/>
          </a:prstGeom>
          <a:noFill/>
        </p:spPr>
        <p:txBody>
          <a:bodyPr wrap="square" lIns="0" tIns="0" rIns="0" bIns="0" anchor="t">
            <a:spAutoFit/>
          </a:bodyPr>
          <a:lstStyle/>
          <a:p>
            <a:pPr algn="l">
              <a:lnSpc>
                <a:spcPct val="120000"/>
              </a:lnSpc>
              <a:spcAft>
                <a:spcPts val="500"/>
              </a:spcAft>
            </a:pPr>
            <a:r>
              <a:rPr sz="1050" b="0" i="0">
                <a:solidFill>
                  <a:srgbClr val="FFFFFF"/>
                </a:solidFill>
                <a:latin typeface="Roboto"/>
              </a:rPr>
              <a:t>•  Dans vos locaux ou classe virtuelle</a:t>
            </a:r>
          </a:p>
          <a:p>
            <a:pPr algn="l">
              <a:lnSpc>
                <a:spcPct val="120000"/>
              </a:lnSpc>
              <a:spcAft>
                <a:spcPts val="500"/>
              </a:spcAft>
            </a:pPr>
            <a:r>
              <a:rPr sz="1050" b="0" i="0">
                <a:solidFill>
                  <a:srgbClr val="FFFFFF"/>
                </a:solidFill>
                <a:latin typeface="Roboto"/>
              </a:rPr>
              <a:t>•  Contactez-moi pour toute demande de devis</a:t>
            </a:r>
          </a:p>
        </p:txBody>
      </p:sp>
      <p:sp>
        <p:nvSpPr>
          <p:cNvPr id="21" name="TextBox 20"/>
          <p:cNvSpPr txBox="1"/>
          <p:nvPr/>
        </p:nvSpPr>
        <p:spPr>
          <a:xfrm>
            <a:off x="502920" y="6473952"/>
            <a:ext cx="5486400" cy="274320"/>
          </a:xfrm>
          <a:prstGeom prst="rect">
            <a:avLst/>
          </a:prstGeom>
          <a:noFill/>
        </p:spPr>
        <p:txBody>
          <a:bodyPr wrap="square" lIns="0" tIns="0" rIns="0" bIns="0" anchor="t">
            <a:spAutoFit/>
          </a:bodyPr>
          <a:lstStyle/>
          <a:p>
            <a:pPr algn="l">
              <a:lnSpc>
                <a:spcPct val="100000"/>
              </a:lnSpc>
              <a:spcAft>
                <a:spcPts val="0"/>
              </a:spcAft>
            </a:pPr>
            <a:r>
              <a:rPr sz="900" b="0" i="1">
                <a:solidFill>
                  <a:srgbClr val="555555"/>
                </a:solidFill>
                <a:latin typeface="Roboto"/>
              </a:rPr>
              <a:t>séverine charbonnel · coaching &amp; formation</a:t>
            </a:r>
          </a:p>
        </p:txBody>
      </p:sp>
      <p:sp>
        <p:nvSpPr>
          <p:cNvPr id="22" name="TextBox 21"/>
          <p:cNvSpPr txBox="1"/>
          <p:nvPr/>
        </p:nvSpPr>
        <p:spPr>
          <a:xfrm>
            <a:off x="10820095" y="6473952"/>
            <a:ext cx="868680" cy="274320"/>
          </a:xfrm>
          <a:prstGeom prst="rect">
            <a:avLst/>
          </a:prstGeom>
          <a:noFill/>
        </p:spPr>
        <p:txBody>
          <a:bodyPr wrap="square" lIns="0" tIns="0" rIns="0" bIns="0" anchor="t">
            <a:spAutoFit/>
          </a:bodyPr>
          <a:lstStyle/>
          <a:p>
            <a:pPr algn="r">
              <a:lnSpc>
                <a:spcPct val="100000"/>
              </a:lnSpc>
              <a:spcAft>
                <a:spcPts val="0"/>
              </a:spcAft>
            </a:pPr>
            <a:r>
              <a:rPr sz="900" b="1" i="0">
                <a:solidFill>
                  <a:srgbClr val="464D4A"/>
                </a:solidFill>
                <a:latin typeface="Roboto"/>
              </a:rPr>
              <a:t>9 / 12</a:t>
            </a:r>
          </a:p>
        </p:txBody>
      </p:sp>
      <p:sp>
        <p:nvSpPr>
          <p:cNvPr id="23" name="Rectangle 22"/>
          <p:cNvSpPr/>
          <p:nvPr/>
        </p:nvSpPr>
        <p:spPr>
          <a:xfrm>
            <a:off x="502920" y="6400800"/>
            <a:ext cx="11185855" cy="12700"/>
          </a:xfrm>
          <a:prstGeom prst="rect">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Rounded Rectangle 23"/>
          <p:cNvSpPr/>
          <p:nvPr/>
        </p:nvSpPr>
        <p:spPr>
          <a:xfrm>
            <a:off x="502920" y="1810512"/>
            <a:ext cx="11183112" cy="301752"/>
          </a:xfrm>
          <a:prstGeom prst="roundRect">
            <a:avLst>
              <a:gd name="adj" fmla="val 50000"/>
            </a:avLst>
          </a:prstGeom>
          <a:solidFill>
            <a:srgbClr val="B8798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1100" b="1">
                <a:solidFill>
                  <a:srgbClr val="FFFFFF"/>
                </a:solidFill>
                <a:latin typeface="Roboto"/>
              </a:rPr>
              <a:t>FORMATION FINANÇABLE PAR VOTRE OPCO</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116</TotalTime>
  <Words>952</Words>
  <Application>Microsoft Macintosh PowerPoint</Application>
  <PresentationFormat>Grand écran</PresentationFormat>
  <Paragraphs>148</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Arial</vt:lpstr>
      <vt:lpstr>Calibri</vt:lpstr>
      <vt:lpstr>Playfair Display</vt:lpstr>
      <vt:lpstr>Roboto</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Séverine Charbonnel</cp:lastModifiedBy>
  <cp:revision>5</cp:revision>
  <dcterms:created xsi:type="dcterms:W3CDTF">2013-01-27T09:14:16Z</dcterms:created>
  <dcterms:modified xsi:type="dcterms:W3CDTF">2026-07-28T14:38:00Z</dcterms:modified>
  <cp:category/>
</cp:coreProperties>
</file>