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57"/>
    <p:restoredTop sz="94684"/>
  </p:normalViewPr>
  <p:slideViewPr>
    <p:cSldViewPr snapToGrid="0" snapToObjects="1">
      <p:cViewPr varScale="1">
        <p:scale>
          <a:sx n="114" d="100"/>
          <a:sy n="114" d="100"/>
        </p:scale>
        <p:origin x="200"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Rectangle 1"/>
          <p:cNvSpPr/>
          <p:nvPr/>
        </p:nvSpPr>
        <p:spPr>
          <a:xfrm>
            <a:off x="9357055" y="0"/>
            <a:ext cx="2834640" cy="6858000"/>
          </a:xfrm>
          <a:prstGeom prst="rect">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728655" y="-822960"/>
            <a:ext cx="2468880" cy="2468880"/>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042855" y="5120640"/>
            <a:ext cx="1965960" cy="1965960"/>
          </a:xfrm>
          <a:prstGeom prst="ellipse">
            <a:avLst/>
          </a:prstGeom>
          <a:solidFill>
            <a:srgbClr val="C9BB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severine_full_baseline_white.png"/>
          <p:cNvPicPr>
            <a:picLocks noChangeAspect="1"/>
          </p:cNvPicPr>
          <p:nvPr/>
        </p:nvPicPr>
        <p:blipFill>
          <a:blip r:embed="rId2"/>
          <a:stretch>
            <a:fillRect/>
          </a:stretch>
        </p:blipFill>
        <p:spPr>
          <a:xfrm>
            <a:off x="640080" y="594360"/>
            <a:ext cx="2148840" cy="969251"/>
          </a:xfrm>
          <a:prstGeom prst="rect">
            <a:avLst/>
          </a:prstGeom>
        </p:spPr>
      </p:pic>
      <p:sp>
        <p:nvSpPr>
          <p:cNvPr id="6" name="TextBox 5"/>
          <p:cNvSpPr txBox="1"/>
          <p:nvPr/>
        </p:nvSpPr>
        <p:spPr>
          <a:xfrm>
            <a:off x="685800" y="2286000"/>
            <a:ext cx="8046720" cy="365760"/>
          </a:xfrm>
          <a:prstGeom prst="rect">
            <a:avLst/>
          </a:prstGeom>
          <a:noFill/>
        </p:spPr>
        <p:txBody>
          <a:bodyPr wrap="square" lIns="0" tIns="0" rIns="0" bIns="0" anchor="t">
            <a:spAutoFit/>
          </a:bodyPr>
          <a:lstStyle/>
          <a:p>
            <a:pPr algn="l">
              <a:lnSpc>
                <a:spcPct val="100000"/>
              </a:lnSpc>
              <a:spcAft>
                <a:spcPts val="0"/>
              </a:spcAft>
            </a:pPr>
            <a:r>
              <a:rPr sz="1300" b="1" i="0">
                <a:solidFill>
                  <a:srgbClr val="B8798E"/>
                </a:solidFill>
                <a:latin typeface="Roboto"/>
              </a:rPr>
              <a:t>FORMATION</a:t>
            </a:r>
          </a:p>
        </p:txBody>
      </p:sp>
      <p:sp>
        <p:nvSpPr>
          <p:cNvPr id="7" name="TextBox 6"/>
          <p:cNvSpPr txBox="1"/>
          <p:nvPr/>
        </p:nvSpPr>
        <p:spPr>
          <a:xfrm>
            <a:off x="640080" y="2834640"/>
            <a:ext cx="8503920" cy="2468880"/>
          </a:xfrm>
          <a:prstGeom prst="rect">
            <a:avLst/>
          </a:prstGeom>
          <a:noFill/>
        </p:spPr>
        <p:txBody>
          <a:bodyPr wrap="square" lIns="0" tIns="0" rIns="0" bIns="0" anchor="t">
            <a:spAutoFit/>
          </a:bodyPr>
          <a:lstStyle/>
          <a:p>
            <a:pPr algn="l">
              <a:lnSpc>
                <a:spcPct val="125000"/>
              </a:lnSpc>
              <a:spcAft>
                <a:spcPts val="600"/>
              </a:spcAft>
            </a:pPr>
            <a:r>
              <a:rPr sz="3400" b="0" i="1">
                <a:solidFill>
                  <a:srgbClr val="FFFFFF"/>
                </a:solidFill>
                <a:latin typeface="Playfair Display"/>
              </a:rPr>
              <a:t>Comment choisir</a:t>
            </a:r>
          </a:p>
          <a:p>
            <a:pPr algn="l">
              <a:lnSpc>
                <a:spcPct val="125000"/>
              </a:lnSpc>
              <a:spcAft>
                <a:spcPts val="600"/>
              </a:spcAft>
            </a:pPr>
            <a:r>
              <a:rPr sz="3400" b="1" i="0">
                <a:solidFill>
                  <a:srgbClr val="FCF4F4"/>
                </a:solidFill>
                <a:latin typeface="Playfair Display"/>
              </a:rPr>
              <a:t>son associé(e)</a:t>
            </a:r>
          </a:p>
          <a:p>
            <a:pPr algn="l">
              <a:lnSpc>
                <a:spcPct val="125000"/>
              </a:lnSpc>
              <a:spcAft>
                <a:spcPts val="600"/>
              </a:spcAft>
            </a:pPr>
            <a:r>
              <a:rPr sz="3400" b="0" i="1">
                <a:solidFill>
                  <a:srgbClr val="FFFFFF"/>
                </a:solidFill>
                <a:latin typeface="Playfair Display"/>
              </a:rPr>
              <a:t>les clés d'une association réussie</a:t>
            </a:r>
          </a:p>
        </p:txBody>
      </p:sp>
      <p:sp>
        <p:nvSpPr>
          <p:cNvPr id="8" name="TextBox 7"/>
          <p:cNvSpPr txBox="1"/>
          <p:nvPr/>
        </p:nvSpPr>
        <p:spPr>
          <a:xfrm>
            <a:off x="685800" y="5806440"/>
            <a:ext cx="7772400" cy="457200"/>
          </a:xfrm>
          <a:prstGeom prst="rect">
            <a:avLst/>
          </a:prstGeom>
          <a:noFill/>
        </p:spPr>
        <p:txBody>
          <a:bodyPr wrap="square" lIns="0" tIns="0" rIns="0" bIns="0" anchor="t">
            <a:spAutoFit/>
          </a:bodyPr>
          <a:lstStyle/>
          <a:p>
            <a:pPr algn="l">
              <a:lnSpc>
                <a:spcPct val="100000"/>
              </a:lnSpc>
              <a:spcAft>
                <a:spcPts val="0"/>
              </a:spcAft>
            </a:pPr>
            <a:r>
              <a:rPr sz="1350" b="0" i="1">
                <a:solidFill>
                  <a:srgbClr val="FFFFFF"/>
                </a:solidFill>
                <a:latin typeface="Playfair Display"/>
              </a:rPr>
              <a:t>Association · Valeurs · Confiance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CADRE DE LA FORMATION</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Une formation certifiée Qualiopi</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4023360"/>
          </a:xfrm>
          <a:prstGeom prst="rect">
            <a:avLst/>
          </a:prstGeom>
          <a:noFill/>
        </p:spPr>
        <p:txBody>
          <a:bodyPr wrap="square" lIns="0" tIns="0" rIns="0" bIns="0" anchor="t">
            <a:spAutoFit/>
          </a:bodyPr>
          <a:lstStyle/>
          <a:p>
            <a:pPr algn="l">
              <a:lnSpc>
                <a:spcPct val="130000"/>
              </a:lnSpc>
              <a:spcAft>
                <a:spcPts val="1200"/>
              </a:spcAft>
            </a:pPr>
            <a:r>
              <a:rPr sz="1300" b="0" i="0">
                <a:solidFill>
                  <a:srgbClr val="555555"/>
                </a:solidFill>
                <a:latin typeface="Roboto"/>
              </a:rPr>
              <a:t>Cette formation est conçue et animée par Séverine Charbonnel, ancienne avocate au barreau de Paris devenue Executive Coach certifiée HEC et certifiée MBTI®.</a:t>
            </a:r>
          </a:p>
          <a:p>
            <a:pPr algn="l">
              <a:lnSpc>
                <a:spcPct val="130000"/>
              </a:lnSpc>
              <a:spcAft>
                <a:spcPts val="1200"/>
              </a:spcAft>
            </a:pPr>
            <a:r>
              <a:rPr sz="1300" b="0" i="0">
                <a:solidFill>
                  <a:srgbClr val="555555"/>
                </a:solidFill>
                <a:latin typeface="Roboto"/>
              </a:rPr>
              <a:t>Pour les formations éligibles au financement public, le GIE Académie de Management (certifié Qualiopi, numéro de déclaration d'activité 11756339175) contracte avec les clients ; la conception et l'animation restent assurées dans le respect des obligations de Qualiopi.</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10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VOTRE FORMATRICE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Séverine Charbonnel</a:t>
            </a:r>
          </a:p>
        </p:txBody>
      </p:sp>
      <p:pic>
        <p:nvPicPr>
          <p:cNvPr id="4" name="Picture 3"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5" name="Oval 4"/>
          <p:cNvSpPr/>
          <p:nvPr/>
        </p:nvSpPr>
        <p:spPr>
          <a:xfrm>
            <a:off x="612648" y="2194560"/>
            <a:ext cx="2317335" cy="2313432"/>
          </a:xfrm>
          <a:prstGeom prst="ellipse">
            <a:avLst/>
          </a:prstGeom>
          <a:noFill/>
          <a:ln w="2540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4663440"/>
            <a:ext cx="2468880" cy="822960"/>
          </a:xfrm>
          <a:prstGeom prst="rect">
            <a:avLst/>
          </a:prstGeom>
          <a:noFill/>
        </p:spPr>
        <p:txBody>
          <a:bodyPr wrap="square" lIns="0" tIns="0" rIns="0" bIns="0" anchor="t">
            <a:spAutoFit/>
          </a:bodyPr>
          <a:lstStyle/>
          <a:p>
            <a:pPr algn="ctr">
              <a:lnSpc>
                <a:spcPct val="130000"/>
              </a:lnSpc>
              <a:spcAft>
                <a:spcPts val="0"/>
              </a:spcAft>
            </a:pPr>
            <a:r>
              <a:rPr sz="1050" b="1" i="0">
                <a:solidFill>
                  <a:srgbClr val="B8798E"/>
                </a:solidFill>
                <a:latin typeface="Roboto"/>
              </a:rPr>
              <a:t>Ancienne Avocate au Barreau de Paris
Executive Coach HEC Paris
Certifiée MBTI®</a:t>
            </a:r>
          </a:p>
        </p:txBody>
      </p:sp>
      <p:sp>
        <p:nvSpPr>
          <p:cNvPr id="8" name="TextBox 7"/>
          <p:cNvSpPr txBox="1"/>
          <p:nvPr/>
        </p:nvSpPr>
        <p:spPr>
          <a:xfrm>
            <a:off x="3474720" y="2148840"/>
            <a:ext cx="8214055" cy="640080"/>
          </a:xfrm>
          <a:prstGeom prst="rect">
            <a:avLst/>
          </a:prstGeom>
          <a:noFill/>
        </p:spPr>
        <p:txBody>
          <a:bodyPr wrap="square" lIns="0" tIns="0" rIns="0" bIns="0" anchor="t">
            <a:spAutoFit/>
          </a:bodyPr>
          <a:lstStyle/>
          <a:p>
            <a:pPr algn="l">
              <a:lnSpc>
                <a:spcPct val="100000"/>
              </a:lnSpc>
              <a:spcAft>
                <a:spcPts val="0"/>
              </a:spcAft>
            </a:pPr>
            <a:r>
              <a:rPr sz="1800" b="1" i="1">
                <a:solidFill>
                  <a:srgbClr val="464D4A"/>
                </a:solidFill>
                <a:latin typeface="Playfair Display"/>
              </a:rPr>
              <a:t>« Positionner l'Humain au cœur de mon activité. »</a:t>
            </a:r>
          </a:p>
        </p:txBody>
      </p:sp>
      <p:sp>
        <p:nvSpPr>
          <p:cNvPr id="9" name="TextBox 8"/>
          <p:cNvSpPr txBox="1"/>
          <p:nvPr/>
        </p:nvSpPr>
        <p:spPr>
          <a:xfrm>
            <a:off x="3474720" y="2926080"/>
            <a:ext cx="8214055" cy="2743200"/>
          </a:xfrm>
          <a:prstGeom prst="rect">
            <a:avLst/>
          </a:prstGeom>
          <a:noFill/>
        </p:spPr>
        <p:txBody>
          <a:bodyPr wrap="square" lIns="0" tIns="0" rIns="0" bIns="0" anchor="t">
            <a:spAutoFit/>
          </a:bodyPr>
          <a:lstStyle/>
          <a:p>
            <a:pPr algn="l">
              <a:lnSpc>
                <a:spcPct val="125000"/>
              </a:lnSpc>
              <a:spcAft>
                <a:spcPts val="1000"/>
              </a:spcAft>
            </a:pPr>
            <a:r>
              <a:rPr sz="1200" b="0" i="0">
                <a:solidFill>
                  <a:srgbClr val="555555"/>
                </a:solidFill>
                <a:latin typeface="Roboto"/>
              </a:rPr>
              <a:t>Avocate pendant 20 ans dans des cabinets d'affaires, j'ai réalisé après un bilan de compétences et un travail d'introspection que je souhaitais devenir coach. Formée à HEC à l'Executive Coaching, je m'appuie sur mes qualités d'écoute et de présence pour aider mes clients à tendre vers des relations sereines.</a:t>
            </a:r>
          </a:p>
          <a:p>
            <a:pPr algn="l">
              <a:lnSpc>
                <a:spcPct val="125000"/>
              </a:lnSpc>
              <a:spcAft>
                <a:spcPts val="1000"/>
              </a:spcAft>
            </a:pPr>
            <a:r>
              <a:rPr sz="1200" b="0" i="0">
                <a:solidFill>
                  <a:srgbClr val="555555"/>
                </a:solidFill>
                <a:latin typeface="Roboto"/>
              </a:rPr>
              <a:t>J'accompagne aujourd'hui salariés, managers et équipes en entreprise avec la conviction qu'une meilleure connaissance de soi favorise une meilleure coopération entre les acteurs de l'entreprise et permet de retrouver un équilibre durable.</a:t>
            </a:r>
          </a:p>
        </p:txBody>
      </p:sp>
      <p:sp>
        <p:nvSpPr>
          <p:cNvPr id="10" name="Rectangle 9"/>
          <p:cNvSpPr/>
          <p:nvPr/>
        </p:nvSpPr>
        <p:spPr>
          <a:xfrm>
            <a:off x="3474720" y="5715000"/>
            <a:ext cx="8214055" cy="5029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74720" y="5852160"/>
            <a:ext cx="8214055" cy="274320"/>
          </a:xfrm>
          <a:prstGeom prst="rect">
            <a:avLst/>
          </a:prstGeom>
          <a:noFill/>
        </p:spPr>
        <p:txBody>
          <a:bodyPr wrap="square" lIns="0" tIns="0" rIns="0" bIns="0" anchor="t">
            <a:spAutoFit/>
          </a:bodyPr>
          <a:lstStyle/>
          <a:p>
            <a:pPr algn="ctr">
              <a:lnSpc>
                <a:spcPct val="100000"/>
              </a:lnSpc>
              <a:spcAft>
                <a:spcPts val="0"/>
              </a:spcAft>
            </a:pPr>
            <a:r>
              <a:rPr sz="1050" b="1" i="0">
                <a:solidFill>
                  <a:srgbClr val="B8798E"/>
                </a:solidFill>
                <a:latin typeface="Roboto"/>
              </a:rPr>
              <a:t>ÉNERGIQUE  ·  COMMUNICATIVE  ·  AIME LE PARTAGE, LE RIRE, LES VOYAGES ET LE CHOCOLAT</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11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Image 15">
            <a:extLst>
              <a:ext uri="{FF2B5EF4-FFF2-40B4-BE49-F238E27FC236}">
                <a16:creationId xmlns:a16="http://schemas.microsoft.com/office/drawing/2014/main" id="{F19FDFC2-8814-6C94-5B8A-F9B3BCF2B8A9}"/>
              </a:ext>
            </a:extLst>
          </p:cNvPr>
          <p:cNvPicPr>
            <a:picLocks noChangeAspect="1"/>
          </p:cNvPicPr>
          <p:nvPr/>
        </p:nvPicPr>
        <p:blipFill>
          <a:blip r:embed="rId3"/>
          <a:stretch/>
        </p:blipFill>
        <p:spPr>
          <a:xfrm>
            <a:off x="690680" y="2246376"/>
            <a:ext cx="2197100" cy="2209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Oval 1"/>
          <p:cNvSpPr/>
          <p:nvPr/>
        </p:nvSpPr>
        <p:spPr>
          <a:xfrm>
            <a:off x="10454335" y="-914400"/>
            <a:ext cx="2377440" cy="2377440"/>
          </a:xfrm>
          <a:prstGeom prst="ellipse">
            <a:avLst/>
          </a:prstGeom>
          <a:solidFill>
            <a:srgbClr val="8A8A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97280" y="4206240"/>
            <a:ext cx="2651760" cy="265176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severine_full_baseline_white.png"/>
          <p:cNvPicPr>
            <a:picLocks noChangeAspect="1"/>
          </p:cNvPicPr>
          <p:nvPr/>
        </p:nvPicPr>
        <p:blipFill>
          <a:blip r:embed="rId2"/>
          <a:stretch>
            <a:fillRect/>
          </a:stretch>
        </p:blipFill>
        <p:spPr>
          <a:xfrm>
            <a:off x="4907127" y="1005840"/>
            <a:ext cx="2377440" cy="1072363"/>
          </a:xfrm>
          <a:prstGeom prst="rect">
            <a:avLst/>
          </a:prstGeom>
        </p:spPr>
      </p:pic>
      <p:sp>
        <p:nvSpPr>
          <p:cNvPr id="5" name="TextBox 4"/>
          <p:cNvSpPr txBox="1"/>
          <p:nvPr/>
        </p:nvSpPr>
        <p:spPr>
          <a:xfrm>
            <a:off x="1097280" y="2606040"/>
            <a:ext cx="10058400" cy="914400"/>
          </a:xfrm>
          <a:prstGeom prst="rect">
            <a:avLst/>
          </a:prstGeom>
          <a:noFill/>
        </p:spPr>
        <p:txBody>
          <a:bodyPr wrap="square" lIns="0" tIns="0" rIns="0" bIns="0" anchor="t">
            <a:spAutoFit/>
          </a:bodyPr>
          <a:lstStyle/>
          <a:p>
            <a:pPr algn="ctr">
              <a:lnSpc>
                <a:spcPct val="100000"/>
              </a:lnSpc>
              <a:spcAft>
                <a:spcPts val="0"/>
              </a:spcAft>
            </a:pPr>
            <a:r>
              <a:rPr sz="4000" b="1" i="1">
                <a:solidFill>
                  <a:srgbClr val="FCF4F4"/>
                </a:solidFill>
                <a:latin typeface="Playfair Display"/>
              </a:rPr>
              <a:t>Et si on en parlait ?</a:t>
            </a:r>
          </a:p>
        </p:txBody>
      </p:sp>
      <p:sp>
        <p:nvSpPr>
          <p:cNvPr id="6" name="TextBox 5"/>
          <p:cNvSpPr txBox="1"/>
          <p:nvPr/>
        </p:nvSpPr>
        <p:spPr>
          <a:xfrm>
            <a:off x="1097280" y="3429000"/>
            <a:ext cx="10058400" cy="457200"/>
          </a:xfrm>
          <a:prstGeom prst="rect">
            <a:avLst/>
          </a:prstGeom>
          <a:noFill/>
        </p:spPr>
        <p:txBody>
          <a:bodyPr wrap="square" lIns="0" tIns="0" rIns="0" bIns="0" anchor="t">
            <a:spAutoFit/>
          </a:bodyPr>
          <a:lstStyle/>
          <a:p>
            <a:pPr algn="ctr">
              <a:lnSpc>
                <a:spcPct val="100000"/>
              </a:lnSpc>
              <a:spcAft>
                <a:spcPts val="0"/>
              </a:spcAft>
            </a:pPr>
            <a:r>
              <a:rPr sz="1400" b="0" i="1">
                <a:solidFill>
                  <a:srgbClr val="FFFFFF"/>
                </a:solidFill>
                <a:latin typeface="Playfair Display"/>
              </a:rPr>
              <a:t>Le premier échange est gratuit, sans engagement.</a:t>
            </a:r>
          </a:p>
        </p:txBody>
      </p:sp>
      <p:sp>
        <p:nvSpPr>
          <p:cNvPr id="7" name="Rectangle 6"/>
          <p:cNvSpPr/>
          <p:nvPr/>
        </p:nvSpPr>
        <p:spPr>
          <a:xfrm>
            <a:off x="1889607" y="4206240"/>
            <a:ext cx="8412480" cy="1143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88960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EMAIL</a:t>
            </a:r>
          </a:p>
        </p:txBody>
      </p:sp>
      <p:sp>
        <p:nvSpPr>
          <p:cNvPr id="9" name="TextBox 8"/>
          <p:cNvSpPr txBox="1"/>
          <p:nvPr/>
        </p:nvSpPr>
        <p:spPr>
          <a:xfrm>
            <a:off x="188960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contact@severinecharbonnel.fr</a:t>
            </a:r>
          </a:p>
        </p:txBody>
      </p:sp>
      <p:sp>
        <p:nvSpPr>
          <p:cNvPr id="10" name="TextBox 9"/>
          <p:cNvSpPr txBox="1"/>
          <p:nvPr/>
        </p:nvSpPr>
        <p:spPr>
          <a:xfrm>
            <a:off x="469376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TÉLÉPHONE</a:t>
            </a:r>
          </a:p>
        </p:txBody>
      </p:sp>
      <p:sp>
        <p:nvSpPr>
          <p:cNvPr id="11" name="TextBox 10"/>
          <p:cNvSpPr txBox="1"/>
          <p:nvPr/>
        </p:nvSpPr>
        <p:spPr>
          <a:xfrm>
            <a:off x="4693767" y="4736592"/>
            <a:ext cx="2804160" cy="184666"/>
          </a:xfrm>
          <a:prstGeom prst="rect">
            <a:avLst/>
          </a:prstGeom>
          <a:noFill/>
        </p:spPr>
        <p:txBody>
          <a:bodyPr wrap="square" lIns="0" tIns="0" rIns="0" bIns="0" anchor="t">
            <a:spAutoFit/>
          </a:bodyPr>
          <a:lstStyle/>
          <a:p>
            <a:pPr algn="ctr">
              <a:lnSpc>
                <a:spcPct val="100000"/>
              </a:lnSpc>
              <a:spcAft>
                <a:spcPts val="0"/>
              </a:spcAft>
            </a:pPr>
            <a:r>
              <a:rPr lang="fr-FR" sz="1200" b="1" i="0" dirty="0">
                <a:solidFill>
                  <a:srgbClr val="464D4A"/>
                </a:solidFill>
                <a:latin typeface="Roboto"/>
              </a:rPr>
              <a:t>0625329316</a:t>
            </a:r>
            <a:endParaRPr sz="1200" b="1" i="0" dirty="0">
              <a:solidFill>
                <a:srgbClr val="464D4A"/>
              </a:solidFill>
              <a:latin typeface="Roboto"/>
            </a:endParaRPr>
          </a:p>
        </p:txBody>
      </p:sp>
      <p:sp>
        <p:nvSpPr>
          <p:cNvPr id="12" name="TextBox 11"/>
          <p:cNvSpPr txBox="1"/>
          <p:nvPr/>
        </p:nvSpPr>
        <p:spPr>
          <a:xfrm>
            <a:off x="749792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CABINET</a:t>
            </a:r>
          </a:p>
        </p:txBody>
      </p:sp>
      <p:sp>
        <p:nvSpPr>
          <p:cNvPr id="13" name="TextBox 12"/>
          <p:cNvSpPr txBox="1"/>
          <p:nvPr/>
        </p:nvSpPr>
        <p:spPr>
          <a:xfrm>
            <a:off x="749792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Paris · ou en distanciel</a:t>
            </a:r>
          </a:p>
        </p:txBody>
      </p:sp>
      <p:sp>
        <p:nvSpPr>
          <p:cNvPr id="14" name="TextBox 13"/>
          <p:cNvSpPr txBox="1"/>
          <p:nvPr/>
        </p:nvSpPr>
        <p:spPr>
          <a:xfrm>
            <a:off x="548640" y="6400800"/>
            <a:ext cx="5486400" cy="274320"/>
          </a:xfrm>
          <a:prstGeom prst="rect">
            <a:avLst/>
          </a:prstGeom>
          <a:noFill/>
        </p:spPr>
        <p:txBody>
          <a:bodyPr wrap="square" lIns="0" tIns="0" rIns="0" bIns="0" anchor="t">
            <a:spAutoFit/>
          </a:bodyPr>
          <a:lstStyle/>
          <a:p>
            <a:pPr algn="l">
              <a:lnSpc>
                <a:spcPct val="100000"/>
              </a:lnSpc>
              <a:spcAft>
                <a:spcPts val="0"/>
              </a:spcAft>
            </a:pPr>
            <a:r>
              <a:rPr sz="950" b="0" i="1">
                <a:solidFill>
                  <a:srgbClr val="FFFFFF"/>
                </a:solidFill>
                <a:latin typeface="Roboto"/>
              </a:rPr>
              <a:t>séverine charbonnel · coaching &amp; 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POURQUOI SE FORMER</a:t>
            </a:r>
          </a:p>
        </p:txBody>
      </p:sp>
      <p:sp>
        <p:nvSpPr>
          <p:cNvPr id="3" name="TextBox 2"/>
          <p:cNvSpPr txBox="1"/>
          <p:nvPr/>
        </p:nvSpPr>
        <p:spPr>
          <a:xfrm>
            <a:off x="502920" y="713232"/>
            <a:ext cx="9692640" cy="123444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8 bonnes raisons de miser sur les soft skills</a:t>
            </a:r>
          </a:p>
        </p:txBody>
      </p:sp>
      <p:sp>
        <p:nvSpPr>
          <p:cNvPr id="4" name="Oval 3"/>
          <p:cNvSpPr/>
          <p:nvPr/>
        </p:nvSpPr>
        <p:spPr>
          <a:xfrm>
            <a:off x="502920" y="206654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99339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les compétences comportementales qui font la différence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679192"/>
            <a:ext cx="10241280" cy="1430905"/>
          </a:xfrm>
          <a:prstGeom prst="rect">
            <a:avLst/>
          </a:prstGeom>
          <a:noFill/>
        </p:spPr>
        <p:txBody>
          <a:bodyPr wrap="square" lIns="0" tIns="0" rIns="0" bIns="0" anchor="t">
            <a:spAutoFit/>
          </a:bodyPr>
          <a:lstStyle/>
          <a:p>
            <a:pPr algn="l">
              <a:lnSpc>
                <a:spcPct val="130000"/>
              </a:lnSpc>
              <a:spcAft>
                <a:spcPts val="1200"/>
              </a:spcAft>
            </a:pPr>
            <a:r>
              <a:rPr sz="1300" b="0" i="0" dirty="0">
                <a:solidFill>
                  <a:srgbClr val="555555"/>
                </a:solidFill>
                <a:latin typeface="Roboto"/>
              </a:rPr>
              <a:t>Nous </a:t>
            </a:r>
            <a:r>
              <a:rPr sz="1300" b="0" i="0" dirty="0" err="1">
                <a:solidFill>
                  <a:srgbClr val="555555"/>
                </a:solidFill>
                <a:latin typeface="Roboto"/>
              </a:rPr>
              <a:t>vivons</a:t>
            </a:r>
            <a:r>
              <a:rPr sz="1300" b="0" i="0" dirty="0">
                <a:solidFill>
                  <a:srgbClr val="555555"/>
                </a:solidFill>
                <a:latin typeface="Roboto"/>
              </a:rPr>
              <a:t> dans un monde de relations, </a:t>
            </a:r>
            <a:r>
              <a:rPr sz="1300" b="0" i="0" dirty="0" err="1">
                <a:solidFill>
                  <a:srgbClr val="555555"/>
                </a:solidFill>
                <a:latin typeface="Roboto"/>
              </a:rPr>
              <a:t>en</a:t>
            </a:r>
            <a:r>
              <a:rPr sz="1300" b="0" i="0" dirty="0">
                <a:solidFill>
                  <a:srgbClr val="555555"/>
                </a:solidFill>
                <a:latin typeface="Roboto"/>
              </a:rPr>
              <a:t> </a:t>
            </a:r>
            <a:r>
              <a:rPr sz="1300" b="0" i="0" dirty="0" err="1">
                <a:solidFill>
                  <a:srgbClr val="555555"/>
                </a:solidFill>
                <a:latin typeface="Roboto"/>
              </a:rPr>
              <a:t>constante</a:t>
            </a:r>
            <a:r>
              <a:rPr sz="1300" b="0" i="0" dirty="0">
                <a:solidFill>
                  <a:srgbClr val="555555"/>
                </a:solidFill>
                <a:latin typeface="Roboto"/>
              </a:rPr>
              <a:t> </a:t>
            </a:r>
            <a:r>
              <a:rPr sz="1300" b="0" i="0" dirty="0" err="1">
                <a:solidFill>
                  <a:srgbClr val="555555"/>
                </a:solidFill>
                <a:latin typeface="Roboto"/>
              </a:rPr>
              <a:t>évolution</a:t>
            </a:r>
            <a:r>
              <a:rPr sz="1300" b="0" i="0" dirty="0">
                <a:solidFill>
                  <a:srgbClr val="555555"/>
                </a:solidFill>
                <a:latin typeface="Roboto"/>
              </a:rPr>
              <a:t>. Afin de </a:t>
            </a:r>
            <a:r>
              <a:rPr sz="1300" b="0" i="0" dirty="0" err="1">
                <a:solidFill>
                  <a:srgbClr val="555555"/>
                </a:solidFill>
                <a:latin typeface="Roboto"/>
              </a:rPr>
              <a:t>créer</a:t>
            </a:r>
            <a:r>
              <a:rPr sz="1300" b="0" i="0" dirty="0">
                <a:solidFill>
                  <a:srgbClr val="555555"/>
                </a:solidFill>
                <a:latin typeface="Roboto"/>
              </a:rPr>
              <a:t>, </a:t>
            </a:r>
            <a:r>
              <a:rPr sz="1300" b="0" i="0" dirty="0" err="1">
                <a:solidFill>
                  <a:srgbClr val="555555"/>
                </a:solidFill>
                <a:latin typeface="Roboto"/>
              </a:rPr>
              <a:t>d'entretenir</a:t>
            </a:r>
            <a:r>
              <a:rPr sz="1300" b="0" i="0" dirty="0">
                <a:solidFill>
                  <a:srgbClr val="555555"/>
                </a:solidFill>
                <a:latin typeface="Roboto"/>
              </a:rPr>
              <a:t> et de faire </a:t>
            </a:r>
            <a:r>
              <a:rPr sz="1300" b="0" i="0" dirty="0" err="1">
                <a:solidFill>
                  <a:srgbClr val="555555"/>
                </a:solidFill>
                <a:latin typeface="Roboto"/>
              </a:rPr>
              <a:t>perdurer</a:t>
            </a:r>
            <a:r>
              <a:rPr sz="1300" b="0" i="0" dirty="0">
                <a:solidFill>
                  <a:srgbClr val="555555"/>
                </a:solidFill>
                <a:latin typeface="Roboto"/>
              </a:rPr>
              <a:t> </a:t>
            </a:r>
            <a:r>
              <a:rPr sz="1300" b="0" i="0" dirty="0" err="1">
                <a:solidFill>
                  <a:srgbClr val="555555"/>
                </a:solidFill>
                <a:latin typeface="Roboto"/>
              </a:rPr>
              <a:t>ces</a:t>
            </a:r>
            <a:r>
              <a:rPr sz="1300" b="0" i="0" dirty="0">
                <a:solidFill>
                  <a:srgbClr val="555555"/>
                </a:solidFill>
                <a:latin typeface="Roboto"/>
              </a:rPr>
              <a:t> relations, </a:t>
            </a:r>
            <a:r>
              <a:rPr sz="1300" b="0" i="0" dirty="0" err="1">
                <a:solidFill>
                  <a:srgbClr val="555555"/>
                </a:solidFill>
                <a:latin typeface="Roboto"/>
              </a:rPr>
              <a:t>l'acquisition</a:t>
            </a:r>
            <a:r>
              <a:rPr sz="1300" b="0" i="0" dirty="0">
                <a:solidFill>
                  <a:srgbClr val="555555"/>
                </a:solidFill>
                <a:latin typeface="Roboto"/>
              </a:rPr>
              <a:t> de </a:t>
            </a:r>
            <a:r>
              <a:rPr sz="1300" b="0" i="0" dirty="0" err="1">
                <a:solidFill>
                  <a:srgbClr val="555555"/>
                </a:solidFill>
                <a:latin typeface="Roboto"/>
              </a:rPr>
              <a:t>compétences</a:t>
            </a:r>
            <a:r>
              <a:rPr sz="1300" b="0" i="0" dirty="0">
                <a:solidFill>
                  <a:srgbClr val="555555"/>
                </a:solidFill>
                <a:latin typeface="Roboto"/>
              </a:rPr>
              <a:t> </a:t>
            </a:r>
            <a:r>
              <a:rPr sz="1300" b="0" i="0" dirty="0" err="1">
                <a:solidFill>
                  <a:srgbClr val="555555"/>
                </a:solidFill>
                <a:latin typeface="Roboto"/>
              </a:rPr>
              <a:t>comportementales</a:t>
            </a:r>
            <a:r>
              <a:rPr sz="1300" b="0" i="0" dirty="0">
                <a:solidFill>
                  <a:srgbClr val="555555"/>
                </a:solidFill>
                <a:latin typeface="Roboto"/>
              </a:rPr>
              <a:t> </a:t>
            </a:r>
            <a:r>
              <a:rPr sz="1300" b="0" i="0" dirty="0" err="1">
                <a:solidFill>
                  <a:srgbClr val="555555"/>
                </a:solidFill>
                <a:latin typeface="Roboto"/>
              </a:rPr>
              <a:t>dites</a:t>
            </a:r>
            <a:r>
              <a:rPr sz="1300" b="0" i="0" dirty="0">
                <a:solidFill>
                  <a:srgbClr val="555555"/>
                </a:solidFill>
                <a:latin typeface="Roboto"/>
              </a:rPr>
              <a:t> soft skills est </a:t>
            </a:r>
            <a:r>
              <a:rPr sz="1300" b="0" i="0" dirty="0" err="1">
                <a:solidFill>
                  <a:srgbClr val="555555"/>
                </a:solidFill>
                <a:latin typeface="Roboto"/>
              </a:rPr>
              <a:t>fondamentale</a:t>
            </a:r>
            <a:r>
              <a:rPr sz="1300" b="0" i="0" dirty="0">
                <a:solidFill>
                  <a:srgbClr val="555555"/>
                </a:solidFill>
                <a:latin typeface="Roboto"/>
              </a:rPr>
              <a:t>. Les soft skills </a:t>
            </a:r>
            <a:r>
              <a:rPr sz="1300" b="0" i="0" dirty="0" err="1">
                <a:solidFill>
                  <a:srgbClr val="555555"/>
                </a:solidFill>
                <a:latin typeface="Roboto"/>
              </a:rPr>
              <a:t>sont</a:t>
            </a:r>
            <a:r>
              <a:rPr sz="1300" b="0" i="0" dirty="0">
                <a:solidFill>
                  <a:srgbClr val="555555"/>
                </a:solidFill>
                <a:latin typeface="Roboto"/>
              </a:rPr>
              <a:t> des traits de </a:t>
            </a:r>
            <a:r>
              <a:rPr sz="1300" b="0" i="0" dirty="0" err="1">
                <a:solidFill>
                  <a:srgbClr val="555555"/>
                </a:solidFill>
                <a:latin typeface="Roboto"/>
              </a:rPr>
              <a:t>personnalité</a:t>
            </a:r>
            <a:r>
              <a:rPr sz="1300" b="0" i="0" dirty="0">
                <a:solidFill>
                  <a:srgbClr val="555555"/>
                </a:solidFill>
                <a:latin typeface="Roboto"/>
              </a:rPr>
              <a:t>, des </a:t>
            </a:r>
            <a:r>
              <a:rPr sz="1300" b="0" i="0" dirty="0" err="1">
                <a:solidFill>
                  <a:srgbClr val="555555"/>
                </a:solidFill>
                <a:latin typeface="Roboto"/>
              </a:rPr>
              <a:t>caractéristiques</a:t>
            </a:r>
            <a:r>
              <a:rPr sz="1300" b="0" i="0" dirty="0">
                <a:solidFill>
                  <a:srgbClr val="555555"/>
                </a:solidFill>
                <a:latin typeface="Roboto"/>
              </a:rPr>
              <a:t> </a:t>
            </a:r>
            <a:r>
              <a:rPr sz="1300" b="0" i="0" dirty="0" err="1">
                <a:solidFill>
                  <a:srgbClr val="555555"/>
                </a:solidFill>
                <a:latin typeface="Roboto"/>
              </a:rPr>
              <a:t>sociales</a:t>
            </a:r>
            <a:r>
              <a:rPr sz="1300" b="0" i="0" dirty="0">
                <a:solidFill>
                  <a:srgbClr val="555555"/>
                </a:solidFill>
                <a:latin typeface="Roboto"/>
              </a:rPr>
              <a:t> et des aptitudes </a:t>
            </a:r>
            <a:r>
              <a:rPr sz="1300" b="0" i="0" dirty="0" err="1">
                <a:solidFill>
                  <a:srgbClr val="555555"/>
                </a:solidFill>
                <a:latin typeface="Roboto"/>
              </a:rPr>
              <a:t>émotionnelles</a:t>
            </a:r>
            <a:r>
              <a:rPr sz="1300" b="0" i="0" dirty="0">
                <a:solidFill>
                  <a:srgbClr val="555555"/>
                </a:solidFill>
                <a:latin typeface="Roboto"/>
              </a:rPr>
              <a:t> qui </a:t>
            </a:r>
            <a:r>
              <a:rPr sz="1300" b="0" i="0" dirty="0" err="1">
                <a:solidFill>
                  <a:srgbClr val="555555"/>
                </a:solidFill>
                <a:latin typeface="Roboto"/>
              </a:rPr>
              <a:t>influencent</a:t>
            </a:r>
            <a:r>
              <a:rPr sz="1300" b="0" i="0" dirty="0">
                <a:solidFill>
                  <a:srgbClr val="555555"/>
                </a:solidFill>
                <a:latin typeface="Roboto"/>
              </a:rPr>
              <a:t> </a:t>
            </a:r>
            <a:r>
              <a:rPr sz="1300" b="0" i="0" dirty="0" err="1">
                <a:solidFill>
                  <a:srgbClr val="555555"/>
                </a:solidFill>
                <a:latin typeface="Roboto"/>
              </a:rPr>
              <a:t>notre</a:t>
            </a:r>
            <a:r>
              <a:rPr sz="1300" b="0" i="0" dirty="0">
                <a:solidFill>
                  <a:srgbClr val="555555"/>
                </a:solidFill>
                <a:latin typeface="Roboto"/>
              </a:rPr>
              <a:t> façon </a:t>
            </a:r>
            <a:r>
              <a:rPr sz="1300" b="0" i="0" dirty="0" err="1">
                <a:solidFill>
                  <a:srgbClr val="555555"/>
                </a:solidFill>
                <a:latin typeface="Roboto"/>
              </a:rPr>
              <a:t>d'interagir</a:t>
            </a:r>
            <a:r>
              <a:rPr sz="1300" b="0" i="0" dirty="0">
                <a:solidFill>
                  <a:srgbClr val="555555"/>
                </a:solidFill>
                <a:latin typeface="Roboto"/>
              </a:rPr>
              <a:t> avec les </a:t>
            </a:r>
            <a:r>
              <a:rPr sz="1300" b="0" i="0" dirty="0" err="1">
                <a:solidFill>
                  <a:srgbClr val="555555"/>
                </a:solidFill>
                <a:latin typeface="Roboto"/>
              </a:rPr>
              <a:t>autres</a:t>
            </a:r>
            <a:r>
              <a:rPr sz="1300" b="0" i="0" dirty="0">
                <a:solidFill>
                  <a:srgbClr val="555555"/>
                </a:solidFill>
                <a:latin typeface="Roboto"/>
              </a:rPr>
              <a:t>.</a:t>
            </a:r>
          </a:p>
          <a:p>
            <a:pPr algn="l">
              <a:lnSpc>
                <a:spcPct val="130000"/>
              </a:lnSpc>
              <a:spcAft>
                <a:spcPts val="1200"/>
              </a:spcAft>
            </a:pPr>
            <a:r>
              <a:rPr sz="1300" b="0" i="0" dirty="0" err="1">
                <a:solidFill>
                  <a:srgbClr val="555555"/>
                </a:solidFill>
                <a:latin typeface="Roboto"/>
              </a:rPr>
              <a:t>Convaincue</a:t>
            </a:r>
            <a:r>
              <a:rPr sz="1300" b="0" i="0" dirty="0">
                <a:solidFill>
                  <a:srgbClr val="555555"/>
                </a:solidFill>
                <a:latin typeface="Roboto"/>
              </a:rPr>
              <a:t> et </a:t>
            </a:r>
            <a:r>
              <a:rPr sz="1300" b="0" i="0" dirty="0" err="1">
                <a:solidFill>
                  <a:srgbClr val="555555"/>
                </a:solidFill>
                <a:latin typeface="Roboto"/>
              </a:rPr>
              <a:t>passionnée</a:t>
            </a:r>
            <a:r>
              <a:rPr sz="1300" b="0" i="0" dirty="0">
                <a:solidFill>
                  <a:srgbClr val="555555"/>
                </a:solidFill>
                <a:latin typeface="Roboto"/>
              </a:rPr>
              <a:t> par </a:t>
            </a:r>
            <a:r>
              <a:rPr sz="1300" b="0" i="0" dirty="0" err="1">
                <a:solidFill>
                  <a:srgbClr val="555555"/>
                </a:solidFill>
                <a:latin typeface="Roboto"/>
              </a:rPr>
              <a:t>ce</a:t>
            </a:r>
            <a:r>
              <a:rPr sz="1300" b="0" i="0" dirty="0">
                <a:solidFill>
                  <a:srgbClr val="555555"/>
                </a:solidFill>
                <a:latin typeface="Roboto"/>
              </a:rPr>
              <a:t> </a:t>
            </a:r>
            <a:r>
              <a:rPr sz="1300" b="0" i="0" dirty="0" err="1">
                <a:solidFill>
                  <a:srgbClr val="555555"/>
                </a:solidFill>
                <a:latin typeface="Roboto"/>
              </a:rPr>
              <a:t>sujet</a:t>
            </a:r>
            <a:r>
              <a:rPr sz="1300" b="0" i="0" dirty="0">
                <a:solidFill>
                  <a:srgbClr val="555555"/>
                </a:solidFill>
                <a:latin typeface="Roboto"/>
              </a:rPr>
              <a:t>, je propose un ensemble de formations pensées et </a:t>
            </a:r>
            <a:r>
              <a:rPr sz="1300" b="0" i="0" dirty="0" err="1">
                <a:solidFill>
                  <a:srgbClr val="555555"/>
                </a:solidFill>
                <a:latin typeface="Roboto"/>
              </a:rPr>
              <a:t>construites</a:t>
            </a:r>
            <a:r>
              <a:rPr sz="1300" b="0" i="0" dirty="0">
                <a:solidFill>
                  <a:srgbClr val="555555"/>
                </a:solidFill>
                <a:latin typeface="Roboto"/>
              </a:rPr>
              <a:t> avec vous, au plus près des </a:t>
            </a:r>
            <a:r>
              <a:rPr sz="1300" b="0" i="0" dirty="0" err="1">
                <a:solidFill>
                  <a:srgbClr val="555555"/>
                </a:solidFill>
                <a:latin typeface="Roboto"/>
              </a:rPr>
              <a:t>attentes</a:t>
            </a:r>
            <a:r>
              <a:rPr sz="1300" b="0" i="0" dirty="0">
                <a:solidFill>
                  <a:srgbClr val="555555"/>
                </a:solidFill>
                <a:latin typeface="Roboto"/>
              </a:rPr>
              <a:t> de </a:t>
            </a:r>
            <a:r>
              <a:rPr sz="1300" b="0" i="0" dirty="0" err="1">
                <a:solidFill>
                  <a:srgbClr val="555555"/>
                </a:solidFill>
                <a:latin typeface="Roboto"/>
              </a:rPr>
              <a:t>chaque</a:t>
            </a:r>
            <a:r>
              <a:rPr sz="1300" b="0" i="0" dirty="0">
                <a:solidFill>
                  <a:srgbClr val="555555"/>
                </a:solidFill>
                <a:latin typeface="Roboto"/>
              </a:rPr>
              <a:t> client. </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2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5486400" cy="6858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5486400" y="0"/>
            <a:ext cx="6705295" cy="685800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362895" y="5029200"/>
            <a:ext cx="2377440" cy="237744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2103120"/>
            <a:ext cx="4206240" cy="1828800"/>
          </a:xfrm>
          <a:prstGeom prst="rect">
            <a:avLst/>
          </a:prstGeom>
          <a:noFill/>
        </p:spPr>
        <p:txBody>
          <a:bodyPr wrap="square" lIns="0" tIns="0" rIns="0" bIns="0" anchor="t">
            <a:spAutoFit/>
          </a:bodyPr>
          <a:lstStyle/>
          <a:p>
            <a:pPr algn="l">
              <a:lnSpc>
                <a:spcPct val="100000"/>
              </a:lnSpc>
              <a:spcAft>
                <a:spcPts val="0"/>
              </a:spcAft>
            </a:pPr>
            <a:r>
              <a:rPr sz="8000" b="1" i="1" dirty="0">
                <a:solidFill>
                  <a:srgbClr val="B8798E"/>
                </a:solidFill>
                <a:latin typeface="Playfair Display"/>
              </a:rPr>
              <a:t>92</a:t>
            </a:r>
          </a:p>
        </p:txBody>
      </p:sp>
      <p:sp>
        <p:nvSpPr>
          <p:cNvPr id="6" name="TextBox 5"/>
          <p:cNvSpPr txBox="1"/>
          <p:nvPr/>
        </p:nvSpPr>
        <p:spPr>
          <a:xfrm>
            <a:off x="731520" y="1371600"/>
            <a:ext cx="2743200" cy="914400"/>
          </a:xfrm>
          <a:prstGeom prst="rect">
            <a:avLst/>
          </a:prstGeom>
          <a:noFill/>
        </p:spPr>
        <p:txBody>
          <a:bodyPr wrap="square" lIns="0" tIns="0" rIns="0" bIns="0" anchor="t">
            <a:spAutoFit/>
          </a:bodyPr>
          <a:lstStyle/>
          <a:p>
            <a:pPr algn="l">
              <a:lnSpc>
                <a:spcPct val="100000"/>
              </a:lnSpc>
              <a:spcAft>
                <a:spcPts val="0"/>
              </a:spcAft>
            </a:pPr>
            <a:r>
              <a:rPr sz="3400" b="1" i="0">
                <a:solidFill>
                  <a:srgbClr val="464D4A"/>
                </a:solidFill>
                <a:latin typeface="Playfair Display"/>
              </a:rPr>
              <a:t>%</a:t>
            </a:r>
          </a:p>
        </p:txBody>
      </p:sp>
      <p:sp>
        <p:nvSpPr>
          <p:cNvPr id="7" name="TextBox 6"/>
          <p:cNvSpPr txBox="1"/>
          <p:nvPr/>
        </p:nvSpPr>
        <p:spPr>
          <a:xfrm>
            <a:off x="777240" y="3794760"/>
            <a:ext cx="4114800" cy="822960"/>
          </a:xfrm>
          <a:prstGeom prst="rect">
            <a:avLst/>
          </a:prstGeom>
          <a:noFill/>
        </p:spPr>
        <p:txBody>
          <a:bodyPr wrap="square" lIns="0" tIns="0" rIns="0" bIns="0" anchor="t">
            <a:spAutoFit/>
          </a:bodyPr>
          <a:lstStyle/>
          <a:p>
            <a:pPr algn="l">
              <a:lnSpc>
                <a:spcPct val="120000"/>
              </a:lnSpc>
              <a:spcAft>
                <a:spcPts val="0"/>
              </a:spcAft>
            </a:pPr>
            <a:r>
              <a:rPr sz="1400" b="0" i="1">
                <a:solidFill>
                  <a:srgbClr val="464D4A"/>
                </a:solidFill>
                <a:latin typeface="Playfair Display"/>
              </a:rPr>
              <a:t>des recruteurs estiment que les soft skills sont aussi importantes, voire plus, que les compétences techniques.</a:t>
            </a:r>
          </a:p>
        </p:txBody>
      </p:sp>
      <p:sp>
        <p:nvSpPr>
          <p:cNvPr id="8" name="TextBox 7"/>
          <p:cNvSpPr txBox="1"/>
          <p:nvPr/>
        </p:nvSpPr>
        <p:spPr>
          <a:xfrm>
            <a:off x="6035040" y="1828800"/>
            <a:ext cx="914400" cy="640080"/>
          </a:xfrm>
          <a:prstGeom prst="rect">
            <a:avLst/>
          </a:prstGeom>
          <a:noFill/>
        </p:spPr>
        <p:txBody>
          <a:bodyPr wrap="square" lIns="0" tIns="0" rIns="0" bIns="0" anchor="t">
            <a:spAutoFit/>
          </a:bodyPr>
          <a:lstStyle/>
          <a:p>
            <a:pPr algn="l">
              <a:lnSpc>
                <a:spcPct val="100000"/>
              </a:lnSpc>
              <a:spcAft>
                <a:spcPts val="0"/>
              </a:spcAft>
            </a:pPr>
            <a:r>
              <a:rPr sz="4000" b="1" i="0">
                <a:solidFill>
                  <a:srgbClr val="B8798E"/>
                </a:solidFill>
                <a:latin typeface="Playfair Display"/>
              </a:rPr>
              <a:t>“</a:t>
            </a:r>
          </a:p>
        </p:txBody>
      </p:sp>
      <p:sp>
        <p:nvSpPr>
          <p:cNvPr id="9" name="TextBox 8"/>
          <p:cNvSpPr txBox="1"/>
          <p:nvPr/>
        </p:nvSpPr>
        <p:spPr>
          <a:xfrm>
            <a:off x="6035040" y="2468880"/>
            <a:ext cx="5242255" cy="1828800"/>
          </a:xfrm>
          <a:prstGeom prst="rect">
            <a:avLst/>
          </a:prstGeom>
          <a:noFill/>
        </p:spPr>
        <p:txBody>
          <a:bodyPr wrap="square" lIns="0" tIns="0" rIns="0" bIns="0" anchor="t">
            <a:spAutoFit/>
          </a:bodyPr>
          <a:lstStyle/>
          <a:p>
            <a:pPr algn="l">
              <a:lnSpc>
                <a:spcPct val="125000"/>
              </a:lnSpc>
              <a:spcAft>
                <a:spcPts val="0"/>
              </a:spcAft>
            </a:pPr>
            <a:r>
              <a:rPr sz="1700" b="1" i="1">
                <a:solidFill>
                  <a:srgbClr val="FFFFFF"/>
                </a:solidFill>
                <a:latin typeface="Playfair Display"/>
              </a:rPr>
              <a:t>Convaincue que la théorie seule ne suffit pas, je mêle apports concrets et mises en situation pour que chacun vive et incarne les notions abordées.</a:t>
            </a:r>
          </a:p>
        </p:txBody>
      </p:sp>
      <p:sp>
        <p:nvSpPr>
          <p:cNvPr id="10" name="Rectangle 9"/>
          <p:cNvSpPr/>
          <p:nvPr/>
        </p:nvSpPr>
        <p:spPr>
          <a:xfrm>
            <a:off x="6035040" y="4160520"/>
            <a:ext cx="1097280" cy="1905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035040" y="4297680"/>
            <a:ext cx="3657600" cy="36576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SOURCE — ENQUÊTE LINKEDIN</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3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169277"/>
          </a:xfrm>
          <a:prstGeom prst="rect">
            <a:avLst/>
          </a:prstGeom>
          <a:noFill/>
        </p:spPr>
        <p:txBody>
          <a:bodyPr wrap="square" lIns="0" tIns="0" rIns="0" bIns="0" anchor="t">
            <a:spAutoFit/>
          </a:bodyPr>
          <a:lstStyle/>
          <a:p>
            <a:pPr algn="l">
              <a:lnSpc>
                <a:spcPct val="100000"/>
              </a:lnSpc>
              <a:spcAft>
                <a:spcPts val="0"/>
              </a:spcAft>
            </a:pPr>
            <a:r>
              <a:rPr lang="fr-FR" sz="1100" b="1" dirty="0">
                <a:solidFill>
                  <a:srgbClr val="B8798E"/>
                </a:solidFill>
                <a:latin typeface="Roboto"/>
              </a:rPr>
              <a:t>MON</a:t>
            </a:r>
            <a:r>
              <a:rPr sz="1100" b="1" i="0" dirty="0">
                <a:solidFill>
                  <a:srgbClr val="B8798E"/>
                </a:solidFill>
                <a:latin typeface="Roboto"/>
              </a:rPr>
              <a:t> APPROCHE</a:t>
            </a:r>
          </a:p>
        </p:txBody>
      </p:sp>
      <p:sp>
        <p:nvSpPr>
          <p:cNvPr id="3" name="TextBox 2"/>
          <p:cNvSpPr txBox="1"/>
          <p:nvPr/>
        </p:nvSpPr>
        <p:spPr>
          <a:xfrm>
            <a:off x="502920" y="713232"/>
            <a:ext cx="9692640" cy="841705"/>
          </a:xfrm>
          <a:prstGeom prst="rect">
            <a:avLst/>
          </a:prstGeom>
          <a:noFill/>
        </p:spPr>
        <p:txBody>
          <a:bodyPr wrap="square" lIns="0" tIns="0" rIns="0" bIns="0" anchor="t">
            <a:spAutoFit/>
          </a:bodyPr>
          <a:lstStyle/>
          <a:p>
            <a:pPr>
              <a:lnSpc>
                <a:spcPct val="105000"/>
              </a:lnSpc>
            </a:pPr>
            <a:r>
              <a:rPr lang="fr-FR" sz="2700" b="1" dirty="0">
                <a:solidFill>
                  <a:srgbClr val="464D4A"/>
                </a:solidFill>
                <a:latin typeface="Playfair Display"/>
              </a:rPr>
              <a:t>Une pédagogie ancrée dans le réel</a:t>
            </a:r>
          </a:p>
          <a:p>
            <a:pPr algn="l">
              <a:lnSpc>
                <a:spcPct val="105000"/>
              </a:lnSpc>
              <a:spcAft>
                <a:spcPts val="0"/>
              </a:spcAft>
            </a:pPr>
            <a:endParaRPr sz="2700" b="1" i="0" dirty="0">
              <a:solidFill>
                <a:srgbClr val="464D4A"/>
              </a:solidFill>
              <a:latin typeface="Playfair Display"/>
            </a:endParaRP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5975" y="1408827"/>
            <a:ext cx="9601200" cy="615553"/>
          </a:xfrm>
          <a:prstGeom prst="rect">
            <a:avLst/>
          </a:prstGeom>
          <a:noFill/>
        </p:spPr>
        <p:txBody>
          <a:bodyPr wrap="square" lIns="0" tIns="0" rIns="0" bIns="0" anchor="t">
            <a:spAutoFit/>
          </a:bodyPr>
          <a:lstStyle/>
          <a:p>
            <a:pPr fontAlgn="base"/>
            <a:r>
              <a:rPr lang="fr-FR" sz="1300" i="1" dirty="0">
                <a:solidFill>
                  <a:srgbClr val="555555"/>
                </a:solidFill>
                <a:latin typeface="Playfair Display"/>
              </a:rPr>
              <a:t>L’objectif n’est pas de “savoir”, mais de savoir faire autrement.</a:t>
            </a:r>
          </a:p>
          <a:p>
            <a:r>
              <a:rPr lang="fr-FR" sz="1400" dirty="0"/>
              <a:t> </a:t>
            </a:r>
          </a:p>
          <a:p>
            <a:pPr algn="l">
              <a:lnSpc>
                <a:spcPct val="100000"/>
              </a:lnSpc>
              <a:spcAft>
                <a:spcPts val="0"/>
              </a:spcAft>
            </a:pPr>
            <a:endParaRPr sz="1300" b="0" i="1" dirty="0">
              <a:solidFill>
                <a:srgbClr val="555555"/>
              </a:solidFill>
              <a:latin typeface="Playfair Display"/>
            </a:endParaRP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2237279"/>
          </a:xfrm>
          <a:prstGeom prst="rect">
            <a:avLst/>
          </a:prstGeom>
          <a:noFill/>
        </p:spPr>
        <p:txBody>
          <a:bodyPr wrap="square" lIns="0" tIns="0" rIns="0" bIns="0" anchor="t">
            <a:spAutoFit/>
          </a:bodyPr>
          <a:lstStyle/>
          <a:p>
            <a:pPr fontAlgn="base"/>
            <a:r>
              <a:rPr lang="fr-FR" sz="1300" dirty="0">
                <a:solidFill>
                  <a:srgbClr val="555555"/>
                </a:solidFill>
                <a:latin typeface="Roboto"/>
              </a:rPr>
              <a:t>Mes formations ne sont ni théoriques ni descendantes.</a:t>
            </a:r>
          </a:p>
          <a:p>
            <a:pPr fontAlgn="base"/>
            <a:endParaRPr lang="fr-FR" sz="1300" dirty="0">
              <a:solidFill>
                <a:srgbClr val="555555"/>
              </a:solidFill>
              <a:latin typeface="Roboto"/>
            </a:endParaRPr>
          </a:p>
          <a:p>
            <a:pPr fontAlgn="base"/>
            <a:r>
              <a:rPr lang="fr-FR" sz="1300" dirty="0">
                <a:solidFill>
                  <a:srgbClr val="555555"/>
                </a:solidFill>
                <a:latin typeface="Roboto"/>
              </a:rPr>
              <a:t>Elles reposent sur :</a:t>
            </a:r>
          </a:p>
          <a:p>
            <a:pPr fontAlgn="base"/>
            <a:endParaRPr lang="fr-FR" sz="1300" dirty="0">
              <a:solidFill>
                <a:srgbClr val="555555"/>
              </a:solidFill>
              <a:latin typeface="Roboto"/>
            </a:endParaRPr>
          </a:p>
          <a:p>
            <a:pPr marL="285750" lvl="0" indent="-285750" fontAlgn="base">
              <a:buFont typeface="Arial" panose="020B0604020202020204" pitchFamily="34" charset="0"/>
              <a:buChar char="•"/>
            </a:pPr>
            <a:r>
              <a:rPr lang="fr-FR" sz="1300" dirty="0">
                <a:solidFill>
                  <a:srgbClr val="555555"/>
                </a:solidFill>
                <a:latin typeface="Roboto"/>
              </a:rPr>
              <a:t>des apports clairs et structurés</a:t>
            </a:r>
          </a:p>
          <a:p>
            <a:pPr marL="285750" lvl="0" indent="-285750" fontAlgn="base">
              <a:buFont typeface="Arial" panose="020B0604020202020204" pitchFamily="34" charset="0"/>
              <a:buChar char="•"/>
            </a:pPr>
            <a:r>
              <a:rPr lang="fr-FR" sz="1300" dirty="0">
                <a:solidFill>
                  <a:srgbClr val="555555"/>
                </a:solidFill>
                <a:latin typeface="Roboto"/>
              </a:rPr>
              <a:t>des mises en situation concrètes</a:t>
            </a:r>
          </a:p>
          <a:p>
            <a:pPr marL="285750" lvl="0" indent="-285750" fontAlgn="base">
              <a:buFont typeface="Arial" panose="020B0604020202020204" pitchFamily="34" charset="0"/>
              <a:buChar char="•"/>
            </a:pPr>
            <a:r>
              <a:rPr lang="fr-FR" sz="1300" dirty="0">
                <a:solidFill>
                  <a:srgbClr val="555555"/>
                </a:solidFill>
                <a:latin typeface="Roboto"/>
              </a:rPr>
              <a:t>des échanges entre participants</a:t>
            </a:r>
          </a:p>
          <a:p>
            <a:pPr marL="285750" lvl="0" indent="-285750" fontAlgn="base">
              <a:buFont typeface="Arial" panose="020B0604020202020204" pitchFamily="34" charset="0"/>
              <a:buChar char="•"/>
            </a:pPr>
            <a:r>
              <a:rPr lang="fr-FR" sz="1300" dirty="0">
                <a:solidFill>
                  <a:srgbClr val="555555"/>
                </a:solidFill>
                <a:latin typeface="Roboto"/>
              </a:rPr>
              <a:t>des cas réels issus du terrain</a:t>
            </a:r>
          </a:p>
          <a:p>
            <a:pPr marL="285750" lvl="0" indent="-285750" fontAlgn="base">
              <a:buFont typeface="Arial" panose="020B0604020202020204" pitchFamily="34" charset="0"/>
              <a:buChar char="•"/>
            </a:pPr>
            <a:r>
              <a:rPr lang="fr-FR" sz="1300" dirty="0">
                <a:solidFill>
                  <a:srgbClr val="555555"/>
                </a:solidFill>
                <a:latin typeface="Roboto"/>
              </a:rPr>
              <a:t>une pédagogie active et engageante</a:t>
            </a:r>
          </a:p>
          <a:p>
            <a:pPr fontAlgn="base"/>
            <a:r>
              <a:rPr lang="fr-FR" sz="1300" dirty="0">
                <a:solidFill>
                  <a:srgbClr val="555555"/>
                </a:solidFill>
                <a:latin typeface="Roboto"/>
              </a:rPr>
              <a:t> </a:t>
            </a:r>
          </a:p>
          <a:p>
            <a:pPr algn="l">
              <a:lnSpc>
                <a:spcPct val="130000"/>
              </a:lnSpc>
              <a:spcAft>
                <a:spcPts val="1200"/>
              </a:spcAft>
            </a:pPr>
            <a:endParaRPr sz="1300" b="0" i="0" dirty="0">
              <a:solidFill>
                <a:srgbClr val="555555"/>
              </a:solidFill>
              <a:latin typeface="Roboto"/>
            </a:endParaRP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4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OBJECTIFS PÉDAGOGIQUES</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À l'issue de la formation, vous saurez</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4 compétences clés développées durant l'atelier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800" y="2173037"/>
            <a:ext cx="5097780" cy="461665"/>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01</a:t>
            </a:r>
          </a:p>
        </p:txBody>
      </p:sp>
      <p:sp>
        <p:nvSpPr>
          <p:cNvPr id="9" name="Oval 8"/>
          <p:cNvSpPr/>
          <p:nvPr/>
        </p:nvSpPr>
        <p:spPr>
          <a:xfrm>
            <a:off x="795528"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5800"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Identifier ses véritables motivations à s'associer et clarifier ses attentes réciproques</a:t>
            </a:r>
          </a:p>
        </p:txBody>
      </p:sp>
      <p:sp>
        <p:nvSpPr>
          <p:cNvPr id="11" name="Rounded Rectangle 10"/>
          <p:cNvSpPr/>
          <p:nvPr/>
        </p:nvSpPr>
        <p:spPr>
          <a:xfrm>
            <a:off x="6222492"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423660" y="2157983"/>
            <a:ext cx="5097780" cy="640080"/>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02</a:t>
            </a:r>
          </a:p>
        </p:txBody>
      </p:sp>
      <p:sp>
        <p:nvSpPr>
          <p:cNvPr id="13" name="Oval 12"/>
          <p:cNvSpPr/>
          <p:nvPr/>
        </p:nvSpPr>
        <p:spPr>
          <a:xfrm>
            <a:off x="6515100"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05372"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Repérer les critères réellement déterminants d'une association réussie</a:t>
            </a:r>
          </a:p>
        </p:txBody>
      </p:sp>
      <p:sp>
        <p:nvSpPr>
          <p:cNvPr id="15" name="Rounded Rectangle 14"/>
          <p:cNvSpPr/>
          <p:nvPr/>
        </p:nvSpPr>
        <p:spPr>
          <a:xfrm>
            <a:off x="502920"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04088"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03</a:t>
            </a:r>
          </a:p>
        </p:txBody>
      </p:sp>
      <p:sp>
        <p:nvSpPr>
          <p:cNvPr id="17" name="Oval 16"/>
          <p:cNvSpPr/>
          <p:nvPr/>
        </p:nvSpPr>
        <p:spPr>
          <a:xfrm>
            <a:off x="795528"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85800"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S'approprier une méthodologie concrète pour évaluer la pertinence d'une association</a:t>
            </a:r>
          </a:p>
        </p:txBody>
      </p:sp>
      <p:sp>
        <p:nvSpPr>
          <p:cNvPr id="19" name="Rounded Rectangle 18"/>
          <p:cNvSpPr/>
          <p:nvPr/>
        </p:nvSpPr>
        <p:spPr>
          <a:xfrm>
            <a:off x="6222492"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6423660"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04</a:t>
            </a:r>
          </a:p>
        </p:txBody>
      </p:sp>
      <p:sp>
        <p:nvSpPr>
          <p:cNvPr id="21" name="Oval 20"/>
          <p:cNvSpPr/>
          <p:nvPr/>
        </p:nvSpPr>
        <p:spPr>
          <a:xfrm>
            <a:off x="6515100"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405372"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Sécuriser la mise en place de l'association en contractualisant dès le départ</a:t>
            </a:r>
          </a:p>
        </p:txBody>
      </p:sp>
      <p:sp>
        <p:nvSpPr>
          <p:cNvPr id="31" name="TextBox 3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2" name="TextBox 3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5 / 12</a:t>
            </a:r>
          </a:p>
        </p:txBody>
      </p:sp>
      <p:sp>
        <p:nvSpPr>
          <p:cNvPr id="33" name="Rectangle 3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1/2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Clarifier ses motivations et ses critères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poser les bonnes questions avant de s'associer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01</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1</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Motivations</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Pourquoi et pour qui s'associer ?</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Identifier ses véritables motivations à s'associer, clarifier ce que l'on attend d'un(e) associé(e) et ce qu'il/elle attend en retour, et prendre conscience des malentendus fondateurs.</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Motivations · attentes réciproques</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02</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4.png"/>
          <p:cNvPicPr>
            <a:picLocks noChangeAspect="1"/>
          </p:cNvPicPr>
          <p:nvPr/>
        </p:nvPicPr>
        <p:blipFill>
          <a:blip r:embed="rId3"/>
          <a:stretch>
            <a:fillRect/>
          </a:stretch>
        </p:blipFill>
        <p:spPr>
          <a:xfrm>
            <a:off x="6694779" y="2432304"/>
            <a:ext cx="329184" cy="329184"/>
          </a:xfrm>
          <a:prstGeom prst="rect">
            <a:avLst/>
          </a:prstGeom>
        </p:spPr>
      </p:pic>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2</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Critères</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Choisir son associé : les bons critères</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Identifier les critères secondaires (compétences, notoriété, carnet d'adresses) et leurs limites, et vérifier l'alignement sur les valeurs, les aspirations, le rapport à l'argent et au pouvoir.</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Valeurs · alignement</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6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s6_Picture_10.png"/>
          <p:cNvPicPr>
            <a:picLocks noChangeAspect="1"/>
          </p:cNvPicPr>
          <p:nvPr/>
        </p:nvPicPr>
        <p:blipFill>
          <a:blip r:embed="rId4"/>
          <a:stretch>
            <a:fillRect/>
          </a:stretch>
        </p:blipFill>
        <p:spPr>
          <a:xfrm>
            <a:off x="941832" y="2432304"/>
            <a:ext cx="329184" cy="3291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2/2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Choisir avec méthode et sécuriser l'association</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une méthodologie concrète et un kit de survie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03</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3</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Méthode</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La méthodologie de choix de son associé</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S'appuyer sur son intuition et être attentif aux signaux faibles, rassembler des éléments objectifs et recourir à des tiers (expert-comptable, avocat, coach) pour sécuriser son choix.</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Signaux faibles · tiers de confiance</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04</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4</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Action</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Mettre en place l'association et kit de survie</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Contractualiser dès le début les sujets sensibles (argent, pouvoir, nom, rôles, entrée/sortie), et s'appuyer sur un kit de survie : connaissance de soi, écoute, feedback, accompagnement par un tiers.</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Contractualisation · kit de survie</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7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6" name="Picture 35" descr="image.png"/>
          <p:cNvPicPr>
            <a:picLocks noChangeAspect="1"/>
          </p:cNvPicPr>
          <p:nvPr/>
        </p:nvPicPr>
        <p:blipFill>
          <a:blip r:embed="rId3"/>
          <a:stretch>
            <a:fillRect/>
          </a:stretch>
        </p:blipFill>
        <p:spPr>
          <a:xfrm>
            <a:off x="941832" y="2432304"/>
            <a:ext cx="329184" cy="329184"/>
          </a:xfrm>
          <a:prstGeom prst="rect">
            <a:avLst/>
          </a:prstGeom>
        </p:spPr>
      </p:pic>
      <p:pic>
        <p:nvPicPr>
          <p:cNvPr id="37" name="Picture 36" descr="image.png"/>
          <p:cNvPicPr>
            <a:picLocks noChangeAspect="1"/>
          </p:cNvPicPr>
          <p:nvPr/>
        </p:nvPicPr>
        <p:blipFill>
          <a:blip r:embed="rId4"/>
          <a:stretch>
            <a:fillRect/>
          </a:stretch>
        </p:blipFill>
        <p:spPr>
          <a:xfrm>
            <a:off x="6694779" y="2432304"/>
            <a:ext cx="329184" cy="32918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EN PRATIQUE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Informations pratiques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tout ce qu'il faut savoir avant de vous inscrire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432499"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ref2_icon_032.png"/>
          <p:cNvPicPr>
            <a:picLocks noChangeAspect="1"/>
          </p:cNvPicPr>
          <p:nvPr/>
        </p:nvPicPr>
        <p:blipFill>
          <a:blip r:embed="rId3"/>
          <a:stretch>
            <a:fillRect/>
          </a:stretch>
        </p:blipFill>
        <p:spPr>
          <a:xfrm>
            <a:off x="1592519" y="2628900"/>
            <a:ext cx="411480" cy="411480"/>
          </a:xfrm>
          <a:prstGeom prst="rect">
            <a:avLst/>
          </a:prstGeom>
        </p:spPr>
      </p:pic>
      <p:sp>
        <p:nvSpPr>
          <p:cNvPr id="11" name="TextBox 10"/>
          <p:cNvSpPr txBox="1"/>
          <p:nvPr/>
        </p:nvSpPr>
        <p:spPr>
          <a:xfrm>
            <a:off x="685800"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Organisation</a:t>
            </a:r>
          </a:p>
        </p:txBody>
      </p:sp>
      <p:sp>
        <p:nvSpPr>
          <p:cNvPr id="12" name="TextBox 11"/>
          <p:cNvSpPr txBox="1"/>
          <p:nvPr/>
        </p:nvSpPr>
        <p:spPr>
          <a:xfrm>
            <a:off x="777240"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Jusqu'à 20 participants par session</a:t>
            </a:r>
          </a:p>
          <a:p>
            <a:pPr algn="l">
              <a:lnSpc>
                <a:spcPct val="120000"/>
              </a:lnSpc>
              <a:spcAft>
                <a:spcPts val="600"/>
              </a:spcAft>
            </a:pPr>
            <a:r>
              <a:rPr sz="1000" b="0" i="0">
                <a:solidFill>
                  <a:srgbClr val="555555"/>
                </a:solidFill>
                <a:latin typeface="Roboto"/>
              </a:rPr>
              <a:t>•  Atelier d'une demi-journée</a:t>
            </a:r>
          </a:p>
          <a:p>
            <a:pPr algn="l">
              <a:lnSpc>
                <a:spcPct val="120000"/>
              </a:lnSpc>
              <a:spcAft>
                <a:spcPts val="600"/>
              </a:spcAft>
            </a:pPr>
            <a:r>
              <a:rPr sz="1000" b="0" i="0">
                <a:solidFill>
                  <a:srgbClr val="555555"/>
                </a:solidFill>
                <a:latin typeface="Roboto"/>
              </a:rPr>
              <a:t>•  Présentiel ou distanciel (visioconférence)</a:t>
            </a:r>
          </a:p>
        </p:txBody>
      </p:sp>
      <p:sp>
        <p:nvSpPr>
          <p:cNvPr id="13" name="Rectangle 12"/>
          <p:cNvSpPr/>
          <p:nvPr/>
        </p:nvSpPr>
        <p:spPr>
          <a:xfrm>
            <a:off x="3367918"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367918"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297497"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ref2_icon_030.png"/>
          <p:cNvPicPr>
            <a:picLocks noChangeAspect="1"/>
          </p:cNvPicPr>
          <p:nvPr/>
        </p:nvPicPr>
        <p:blipFill>
          <a:blip r:embed="rId4"/>
          <a:stretch>
            <a:fillRect/>
          </a:stretch>
        </p:blipFill>
        <p:spPr>
          <a:xfrm>
            <a:off x="4457517" y="2628900"/>
            <a:ext cx="411480" cy="411480"/>
          </a:xfrm>
          <a:prstGeom prst="rect">
            <a:avLst/>
          </a:prstGeom>
        </p:spPr>
      </p:pic>
      <p:sp>
        <p:nvSpPr>
          <p:cNvPr id="17" name="TextBox 16"/>
          <p:cNvSpPr txBox="1"/>
          <p:nvPr/>
        </p:nvSpPr>
        <p:spPr>
          <a:xfrm>
            <a:off x="3550798"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Public &amp; pré-requis</a:t>
            </a:r>
          </a:p>
        </p:txBody>
      </p:sp>
      <p:sp>
        <p:nvSpPr>
          <p:cNvPr id="18" name="TextBox 17"/>
          <p:cNvSpPr txBox="1"/>
          <p:nvPr/>
        </p:nvSpPr>
        <p:spPr>
          <a:xfrm>
            <a:off x="3642238" y="3931920"/>
            <a:ext cx="2042038" cy="432170"/>
          </a:xfrm>
          <a:prstGeom prst="rect">
            <a:avLst/>
          </a:prstGeom>
          <a:noFill/>
        </p:spPr>
        <p:txBody>
          <a:bodyPr wrap="square" lIns="0" tIns="0" rIns="0" bIns="0" anchor="t">
            <a:spAutoFit/>
          </a:bodyPr>
          <a:lstStyle/>
          <a:p>
            <a:pPr algn="l">
              <a:lnSpc>
                <a:spcPct val="120000"/>
              </a:lnSpc>
              <a:spcAft>
                <a:spcPts val="600"/>
              </a:spcAft>
            </a:pPr>
            <a:r>
              <a:rPr sz="1000" b="0" i="0" dirty="0">
                <a:solidFill>
                  <a:srgbClr val="555555"/>
                </a:solidFill>
                <a:latin typeface="Roboto"/>
              </a:rPr>
              <a:t>•</a:t>
            </a:r>
            <a:r>
              <a:rPr lang="fr-FR" sz="1000" dirty="0">
                <a:solidFill>
                  <a:srgbClr val="555555"/>
                </a:solidFill>
                <a:latin typeface="Roboto"/>
              </a:rPr>
              <a:t>E</a:t>
            </a:r>
            <a:r>
              <a:rPr lang="fr-FR" sz="1000" b="0" i="0" dirty="0">
                <a:solidFill>
                  <a:srgbClr val="555555"/>
                </a:solidFill>
                <a:latin typeface="Roboto"/>
              </a:rPr>
              <a:t>ntrepreneurs, indépendants</a:t>
            </a:r>
            <a:endParaRPr sz="1000" b="0" i="0" dirty="0">
              <a:solidFill>
                <a:srgbClr val="555555"/>
              </a:solidFill>
              <a:latin typeface="Roboto"/>
            </a:endParaRPr>
          </a:p>
          <a:p>
            <a:pPr algn="l">
              <a:lnSpc>
                <a:spcPct val="120000"/>
              </a:lnSpc>
              <a:spcAft>
                <a:spcPts val="600"/>
              </a:spcAft>
            </a:pPr>
            <a:r>
              <a:rPr sz="1000" b="0" i="0" dirty="0">
                <a:solidFill>
                  <a:srgbClr val="555555"/>
                </a:solidFill>
                <a:latin typeface="Roboto"/>
              </a:rPr>
              <a:t>•  </a:t>
            </a:r>
            <a:r>
              <a:rPr sz="1000" b="0" i="0" dirty="0" err="1">
                <a:solidFill>
                  <a:srgbClr val="555555"/>
                </a:solidFill>
                <a:latin typeface="Roboto"/>
              </a:rPr>
              <a:t>Aucun</a:t>
            </a:r>
            <a:r>
              <a:rPr sz="1000" b="0" i="0" dirty="0">
                <a:solidFill>
                  <a:srgbClr val="555555"/>
                </a:solidFill>
                <a:latin typeface="Roboto"/>
              </a:rPr>
              <a:t> </a:t>
            </a:r>
            <a:r>
              <a:rPr sz="1000" b="0" i="0" dirty="0" err="1">
                <a:solidFill>
                  <a:srgbClr val="555555"/>
                </a:solidFill>
                <a:latin typeface="Roboto"/>
              </a:rPr>
              <a:t>pré-requis</a:t>
            </a:r>
            <a:endParaRPr sz="1000" b="0" i="0" dirty="0">
              <a:solidFill>
                <a:srgbClr val="555555"/>
              </a:solidFill>
              <a:latin typeface="Roboto"/>
            </a:endParaRPr>
          </a:p>
        </p:txBody>
      </p:sp>
      <p:sp>
        <p:nvSpPr>
          <p:cNvPr id="19" name="Rectangle 18"/>
          <p:cNvSpPr/>
          <p:nvPr/>
        </p:nvSpPr>
        <p:spPr>
          <a:xfrm>
            <a:off x="6232916"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232916"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7162495"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2.png"/>
          <p:cNvPicPr>
            <a:picLocks noChangeAspect="1"/>
          </p:cNvPicPr>
          <p:nvPr/>
        </p:nvPicPr>
        <p:blipFill>
          <a:blip r:embed="rId5"/>
          <a:stretch>
            <a:fillRect/>
          </a:stretch>
        </p:blipFill>
        <p:spPr>
          <a:xfrm>
            <a:off x="7322515" y="2628900"/>
            <a:ext cx="411480" cy="411480"/>
          </a:xfrm>
          <a:prstGeom prst="rect">
            <a:avLst/>
          </a:prstGeom>
        </p:spPr>
      </p:pic>
      <p:sp>
        <p:nvSpPr>
          <p:cNvPr id="23" name="TextBox 22"/>
          <p:cNvSpPr txBox="1"/>
          <p:nvPr/>
        </p:nvSpPr>
        <p:spPr>
          <a:xfrm>
            <a:off x="6415796"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Modalités d'évaluation</a:t>
            </a:r>
          </a:p>
        </p:txBody>
      </p:sp>
      <p:sp>
        <p:nvSpPr>
          <p:cNvPr id="24" name="TextBox 23"/>
          <p:cNvSpPr txBox="1"/>
          <p:nvPr/>
        </p:nvSpPr>
        <p:spPr>
          <a:xfrm>
            <a:off x="6507236"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Evaluation orale</a:t>
            </a:r>
          </a:p>
          <a:p>
            <a:pPr algn="l">
              <a:lnSpc>
                <a:spcPct val="120000"/>
              </a:lnSpc>
              <a:spcAft>
                <a:spcPts val="600"/>
              </a:spcAft>
            </a:pPr>
            <a:r>
              <a:rPr sz="1000" b="0" i="0">
                <a:solidFill>
                  <a:srgbClr val="555555"/>
                </a:solidFill>
                <a:latin typeface="Roboto"/>
              </a:rPr>
              <a:t>•  Exercices d'introspection individuels</a:t>
            </a:r>
          </a:p>
        </p:txBody>
      </p:sp>
      <p:sp>
        <p:nvSpPr>
          <p:cNvPr id="25" name="TextBox 24"/>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6" name="TextBox 25"/>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8 / 12</a:t>
            </a:r>
          </a:p>
        </p:txBody>
      </p:sp>
      <p:sp>
        <p:nvSpPr>
          <p:cNvPr id="27" name="Rectangle 26"/>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18"/>
          <p:cNvSpPr/>
          <p:nvPr/>
        </p:nvSpPr>
        <p:spPr>
          <a:xfrm>
            <a:off x="9097914"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19"/>
          <p:cNvSpPr/>
          <p:nvPr/>
        </p:nvSpPr>
        <p:spPr>
          <a:xfrm>
            <a:off x="9097914"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20"/>
          <p:cNvSpPr/>
          <p:nvPr/>
        </p:nvSpPr>
        <p:spPr>
          <a:xfrm>
            <a:off x="10027493"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22"/>
          <p:cNvSpPr txBox="1"/>
          <p:nvPr/>
        </p:nvSpPr>
        <p:spPr>
          <a:xfrm>
            <a:off x="9280794"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Méthodes pédagogiques</a:t>
            </a:r>
          </a:p>
        </p:txBody>
      </p:sp>
      <p:sp>
        <p:nvSpPr>
          <p:cNvPr id="33" name="TextBox 23"/>
          <p:cNvSpPr txBox="1"/>
          <p:nvPr/>
        </p:nvSpPr>
        <p:spPr>
          <a:xfrm>
            <a:off x="9372234"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Apports théoriques et exercices d'introspection</a:t>
            </a:r>
          </a:p>
          <a:p>
            <a:pPr algn="l">
              <a:lnSpc>
                <a:spcPct val="120000"/>
              </a:lnSpc>
              <a:spcAft>
                <a:spcPts val="600"/>
              </a:spcAft>
            </a:pPr>
            <a:r>
              <a:rPr sz="1000" b="0" i="0">
                <a:solidFill>
                  <a:srgbClr val="555555"/>
                </a:solidFill>
                <a:latin typeface="Roboto"/>
              </a:rPr>
              <a:t>•  Mises en situation</a:t>
            </a:r>
          </a:p>
        </p:txBody>
      </p:sp>
      <p:pic>
        <p:nvPicPr>
          <p:cNvPr id="28" name="Picture 27" descr="icon_pedagogie.png"/>
          <p:cNvPicPr>
            <a:picLocks noChangeAspect="1"/>
          </p:cNvPicPr>
          <p:nvPr/>
        </p:nvPicPr>
        <p:blipFill>
          <a:blip r:embed="rId6"/>
          <a:stretch>
            <a:fillRect/>
          </a:stretch>
        </p:blipFill>
        <p:spPr>
          <a:xfrm>
            <a:off x="10187513" y="2628900"/>
            <a:ext cx="411480" cy="4114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INVESTISSEMENT</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Tarif &amp; modalités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deux formats selon vos besoins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INTER-ENTREPRISES</a:t>
            </a:r>
          </a:p>
        </p:txBody>
      </p:sp>
      <p:sp>
        <p:nvSpPr>
          <p:cNvPr id="9" name="TextBox 8"/>
          <p:cNvSpPr txBox="1"/>
          <p:nvPr/>
        </p:nvSpPr>
        <p:spPr>
          <a:xfrm>
            <a:off x="777240" y="3017520"/>
            <a:ext cx="4884267" cy="1005840"/>
          </a:xfrm>
          <a:prstGeom prst="rect">
            <a:avLst/>
          </a:prstGeom>
          <a:noFill/>
        </p:spPr>
        <p:txBody>
          <a:bodyPr wrap="square" lIns="0" tIns="0" rIns="0" bIns="0" anchor="t">
            <a:spAutoFit/>
          </a:bodyPr>
          <a:lstStyle/>
          <a:p>
            <a:pPr algn="l">
              <a:lnSpc>
                <a:spcPct val="100000"/>
              </a:lnSpc>
              <a:spcAft>
                <a:spcPts val="0"/>
              </a:spcAft>
            </a:pPr>
            <a:r>
              <a:rPr sz="4600" b="1" i="1">
                <a:solidFill>
                  <a:srgbClr val="FCF4F4"/>
                </a:solidFill>
                <a:latin typeface="Playfair Display"/>
              </a:rPr>
              <a:t>400</a:t>
            </a:r>
          </a:p>
        </p:txBody>
      </p:sp>
      <p:sp>
        <p:nvSpPr>
          <p:cNvPr id="10" name="TextBox 9"/>
          <p:cNvSpPr txBox="1"/>
          <p:nvPr/>
        </p:nvSpPr>
        <p:spPr>
          <a:xfrm>
            <a:off x="777240"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1" name="Rectangle 10"/>
          <p:cNvSpPr/>
          <p:nvPr/>
        </p:nvSpPr>
        <p:spPr>
          <a:xfrm>
            <a:off x="777240"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77240" y="452628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1/2 journée</a:t>
            </a:r>
          </a:p>
        </p:txBody>
      </p:sp>
      <p:sp>
        <p:nvSpPr>
          <p:cNvPr id="13" name="TextBox 12"/>
          <p:cNvSpPr txBox="1"/>
          <p:nvPr/>
        </p:nvSpPr>
        <p:spPr>
          <a:xfrm>
            <a:off x="777240" y="4983480"/>
            <a:ext cx="4884267" cy="695127"/>
          </a:xfrm>
          <a:prstGeom prst="rect">
            <a:avLst/>
          </a:prstGeom>
          <a:noFill/>
        </p:spPr>
        <p:txBody>
          <a:bodyPr wrap="square" lIns="0" tIns="0" rIns="0" bIns="0" anchor="t">
            <a:spAutoFit/>
          </a:bodyPr>
          <a:lstStyle/>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Présentiel</a:t>
            </a:r>
            <a:r>
              <a:rPr sz="1050" b="0" i="0" dirty="0">
                <a:solidFill>
                  <a:srgbClr val="FFFFFF"/>
                </a:solidFill>
                <a:latin typeface="Roboto"/>
              </a:rPr>
              <a:t> (Paris) </a:t>
            </a:r>
            <a:r>
              <a:rPr sz="1050" b="0" i="0" dirty="0" err="1">
                <a:solidFill>
                  <a:srgbClr val="FFFFFF"/>
                </a:solidFill>
                <a:latin typeface="Roboto"/>
              </a:rPr>
              <a:t>ou</a:t>
            </a:r>
            <a:r>
              <a:rPr sz="1050" b="0" i="0" dirty="0">
                <a:solidFill>
                  <a:srgbClr val="FFFFFF"/>
                </a:solidFill>
                <a:latin typeface="Roboto"/>
              </a:rPr>
              <a:t> </a:t>
            </a:r>
            <a:r>
              <a:rPr sz="1050" b="0" i="0" dirty="0" err="1">
                <a:solidFill>
                  <a:srgbClr val="FFFFFF"/>
                </a:solidFill>
                <a:latin typeface="Roboto"/>
              </a:rPr>
              <a:t>classe</a:t>
            </a:r>
            <a:r>
              <a:rPr sz="1050" b="0" i="0" dirty="0">
                <a:solidFill>
                  <a:srgbClr val="FFFFFF"/>
                </a:solidFill>
                <a:latin typeface="Roboto"/>
              </a:rPr>
              <a:t> </a:t>
            </a:r>
            <a:r>
              <a:rPr sz="1050" b="0" i="0" dirty="0" err="1">
                <a:solidFill>
                  <a:srgbClr val="FFFFFF"/>
                </a:solidFill>
                <a:latin typeface="Roboto"/>
              </a:rPr>
              <a:t>virtuelle</a:t>
            </a:r>
            <a:endParaRPr sz="1050" b="0" i="0" dirty="0">
              <a:solidFill>
                <a:srgbClr val="FFFFFF"/>
              </a:solidFill>
              <a:latin typeface="Roboto"/>
            </a:endParaRP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Contactez</a:t>
            </a:r>
            <a:r>
              <a:rPr sz="1050" b="0" i="0" dirty="0">
                <a:solidFill>
                  <a:srgbClr val="FFFFFF"/>
                </a:solidFill>
                <a:latin typeface="Roboto"/>
              </a:rPr>
              <a:t>-moi pour toute </a:t>
            </a:r>
            <a:r>
              <a:rPr sz="1050" b="0" i="0" dirty="0" err="1">
                <a:solidFill>
                  <a:srgbClr val="FFFFFF"/>
                </a:solidFill>
                <a:latin typeface="Roboto"/>
              </a:rPr>
              <a:t>demande</a:t>
            </a:r>
            <a:r>
              <a:rPr sz="1050" b="0" i="0" dirty="0">
                <a:solidFill>
                  <a:srgbClr val="FFFFFF"/>
                </a:solidFill>
                <a:latin typeface="Roboto"/>
              </a:rPr>
              <a:t> de devis</a:t>
            </a: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Prise</a:t>
            </a:r>
            <a:r>
              <a:rPr sz="1050" b="0" i="0" dirty="0">
                <a:solidFill>
                  <a:srgbClr val="FFFFFF"/>
                </a:solidFill>
                <a:latin typeface="Roboto"/>
              </a:rPr>
              <a:t> </a:t>
            </a:r>
            <a:r>
              <a:rPr sz="1050" b="0" i="0" dirty="0" err="1">
                <a:solidFill>
                  <a:srgbClr val="FFFFFF"/>
                </a:solidFill>
                <a:latin typeface="Roboto"/>
              </a:rPr>
              <a:t>en</a:t>
            </a:r>
            <a:r>
              <a:rPr sz="1050" b="0" i="0" dirty="0">
                <a:solidFill>
                  <a:srgbClr val="FFFFFF"/>
                </a:solidFill>
                <a:latin typeface="Roboto"/>
              </a:rPr>
              <a:t> charge possible par </a:t>
            </a:r>
            <a:r>
              <a:rPr sz="1050" b="0" i="0" dirty="0" err="1">
                <a:solidFill>
                  <a:srgbClr val="FFFFFF"/>
                </a:solidFill>
                <a:latin typeface="Roboto"/>
              </a:rPr>
              <a:t>votre</a:t>
            </a:r>
            <a:r>
              <a:rPr sz="1050" b="0" i="0" dirty="0">
                <a:solidFill>
                  <a:srgbClr val="FFFFFF"/>
                </a:solidFill>
                <a:latin typeface="Roboto"/>
              </a:rPr>
              <a:t> OPCO</a:t>
            </a:r>
          </a:p>
        </p:txBody>
      </p:sp>
      <p:sp>
        <p:nvSpPr>
          <p:cNvPr id="14" name="Rectangle 13"/>
          <p:cNvSpPr/>
          <p:nvPr/>
        </p:nvSpPr>
        <p:spPr>
          <a:xfrm>
            <a:off x="6255867"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30187"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INTRA-ENTREPRISE</a:t>
            </a:r>
          </a:p>
        </p:txBody>
      </p:sp>
      <p:sp>
        <p:nvSpPr>
          <p:cNvPr id="16" name="TextBox 15"/>
          <p:cNvSpPr txBox="1"/>
          <p:nvPr/>
        </p:nvSpPr>
        <p:spPr>
          <a:xfrm>
            <a:off x="6530187" y="3017520"/>
            <a:ext cx="4884267" cy="1005840"/>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1 200</a:t>
            </a:r>
          </a:p>
        </p:txBody>
      </p:sp>
      <p:sp>
        <p:nvSpPr>
          <p:cNvPr id="17" name="TextBox 16"/>
          <p:cNvSpPr txBox="1"/>
          <p:nvPr/>
        </p:nvSpPr>
        <p:spPr>
          <a:xfrm>
            <a:off x="6530187"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8" name="Rectangle 17"/>
          <p:cNvSpPr/>
          <p:nvPr/>
        </p:nvSpPr>
        <p:spPr>
          <a:xfrm>
            <a:off x="6530187"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30187" y="452628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Groupe de 20 personnes maximum</a:t>
            </a:r>
          </a:p>
        </p:txBody>
      </p:sp>
      <p:sp>
        <p:nvSpPr>
          <p:cNvPr id="20" name="TextBox 19"/>
          <p:cNvSpPr txBox="1"/>
          <p:nvPr/>
        </p:nvSpPr>
        <p:spPr>
          <a:xfrm>
            <a:off x="6530187" y="4983480"/>
            <a:ext cx="4884267" cy="1097280"/>
          </a:xfrm>
          <a:prstGeom prst="rect">
            <a:avLst/>
          </a:prstGeom>
          <a:noFill/>
        </p:spPr>
        <p:txBody>
          <a:bodyPr wrap="square" lIns="0" tIns="0" rIns="0" bIns="0" anchor="t">
            <a:spAutoFit/>
          </a:bodyPr>
          <a:lstStyle/>
          <a:p>
            <a:pPr algn="l">
              <a:lnSpc>
                <a:spcPct val="120000"/>
              </a:lnSpc>
              <a:spcAft>
                <a:spcPts val="500"/>
              </a:spcAft>
            </a:pPr>
            <a:r>
              <a:rPr sz="1050" b="0" i="0">
                <a:solidFill>
                  <a:srgbClr val="FFFFFF"/>
                </a:solidFill>
                <a:latin typeface="Roboto"/>
              </a:rPr>
              <a:t>•  Dans vos locaux ou classe virtuelle</a:t>
            </a:r>
          </a:p>
          <a:p>
            <a:pPr algn="l">
              <a:lnSpc>
                <a:spcPct val="120000"/>
              </a:lnSpc>
              <a:spcAft>
                <a:spcPts val="500"/>
              </a:spcAft>
            </a:pPr>
            <a:r>
              <a:rPr sz="1050" b="0" i="0">
                <a:solidFill>
                  <a:srgbClr val="FFFFFF"/>
                </a:solidFill>
                <a:latin typeface="Roboto"/>
              </a:rPr>
              <a:t>•  Contactez-moi pour toute demande de devis</a:t>
            </a:r>
          </a:p>
        </p:txBody>
      </p:sp>
      <p:sp>
        <p:nvSpPr>
          <p:cNvPr id="21" name="TextBox 2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2" name="TextBox 2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9 / 12</a:t>
            </a:r>
          </a:p>
        </p:txBody>
      </p:sp>
      <p:sp>
        <p:nvSpPr>
          <p:cNvPr id="23" name="Rectangle 2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ounded Rectangle 23"/>
          <p:cNvSpPr/>
          <p:nvPr/>
        </p:nvSpPr>
        <p:spPr>
          <a:xfrm>
            <a:off x="502920" y="1810512"/>
            <a:ext cx="11183112" cy="301752"/>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100" b="1">
                <a:solidFill>
                  <a:srgbClr val="FFFFFF"/>
                </a:solidFill>
                <a:latin typeface="Roboto"/>
              </a:rPr>
              <a:t>FORMATION FINANÇABLE PAR VOTRE OPCO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116</TotalTime>
  <Words>1004</Words>
  <Application>Microsoft Macintosh PowerPoint</Application>
  <PresentationFormat>Grand écran</PresentationFormat>
  <Paragraphs>148</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Playfair Display</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Séverine Charbonnel</cp:lastModifiedBy>
  <cp:revision>5</cp:revision>
  <dcterms:created xsi:type="dcterms:W3CDTF">2013-01-27T09:14:16Z</dcterms:created>
  <dcterms:modified xsi:type="dcterms:W3CDTF">2026-07-28T14:41:01Z</dcterms:modified>
  <cp:category/>
</cp:coreProperties>
</file>