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94684"/>
  </p:normalViewPr>
  <p:slideViewPr>
    <p:cSldViewPr snapToGrid="0" snapToObjects="1">
      <p:cViewPr varScale="1">
        <p:scale>
          <a:sx n="114" d="100"/>
          <a:sy n="114" d="100"/>
        </p:scale>
        <p:origin x="3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2468880"/>
          </a:xfrm>
          <a:prstGeom prst="rect">
            <a:avLst/>
          </a:prstGeom>
          <a:noFill/>
        </p:spPr>
        <p:txBody>
          <a:bodyPr wrap="square" lIns="0" tIns="0" rIns="0" bIns="0" anchor="t">
            <a:spAutoFit/>
          </a:bodyPr>
          <a:lstStyle/>
          <a:p>
            <a:pPr algn="l">
              <a:lnSpc>
                <a:spcPct val="125000"/>
              </a:lnSpc>
              <a:spcAft>
                <a:spcPts val="600"/>
              </a:spcAft>
            </a:pPr>
            <a:r>
              <a:rPr sz="3400" b="0" i="1">
                <a:solidFill>
                  <a:srgbClr val="FFFFFF"/>
                </a:solidFill>
                <a:latin typeface="Playfair Display"/>
              </a:rPr>
              <a:t>Reprendre la maîtrise</a:t>
            </a:r>
          </a:p>
          <a:p>
            <a:pPr algn="l">
              <a:lnSpc>
                <a:spcPct val="125000"/>
              </a:lnSpc>
              <a:spcAft>
                <a:spcPts val="600"/>
              </a:spcAft>
            </a:pPr>
            <a:r>
              <a:rPr sz="3400" b="1" i="0">
                <a:solidFill>
                  <a:srgbClr val="FCF4F4"/>
                </a:solidFill>
                <a:latin typeface="Playfair Display"/>
              </a:rPr>
              <a:t>de son temps et de ses priorités</a:t>
            </a:r>
          </a:p>
          <a:p>
            <a:pPr algn="l">
              <a:lnSpc>
                <a:spcPct val="125000"/>
              </a:lnSpc>
              <a:spcAft>
                <a:spcPts val="600"/>
              </a:spcAft>
            </a:pPr>
            <a:r>
              <a:rPr sz="3400" b="0" i="1">
                <a:solidFill>
                  <a:srgbClr val="FFFFFF"/>
                </a:solidFill>
                <a:latin typeface="Playfair Display"/>
              </a:rPr>
              <a:t>pour gagner en efficacité</a:t>
            </a: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Gestion du temps · Priorisation · Organisation personnelle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5432907" cy="393192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0487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2926080"/>
            <a:ext cx="4884267" cy="707886"/>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5</a:t>
            </a:r>
            <a:r>
              <a:rPr sz="4600" b="1" i="1" dirty="0">
                <a:solidFill>
                  <a:srgbClr val="FCF4F4"/>
                </a:solidFill>
                <a:latin typeface="Playfair Display"/>
              </a:rPr>
              <a:t>00</a:t>
            </a:r>
          </a:p>
        </p:txBody>
      </p:sp>
      <p:sp>
        <p:nvSpPr>
          <p:cNvPr id="10" name="TextBox 9"/>
          <p:cNvSpPr txBox="1"/>
          <p:nvPr/>
        </p:nvSpPr>
        <p:spPr>
          <a:xfrm>
            <a:off x="777240" y="384048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29768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43484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1/2 journée (3h30)</a:t>
            </a:r>
          </a:p>
        </p:txBody>
      </p:sp>
      <p:sp>
        <p:nvSpPr>
          <p:cNvPr id="13" name="TextBox 12"/>
          <p:cNvSpPr txBox="1"/>
          <p:nvPr/>
        </p:nvSpPr>
        <p:spPr>
          <a:xfrm>
            <a:off x="777240" y="4892040"/>
            <a:ext cx="4884267" cy="695127"/>
          </a:xfrm>
          <a:prstGeom prst="rect">
            <a:avLst/>
          </a:prstGeom>
          <a:noFill/>
        </p:spPr>
        <p:txBody>
          <a:bodyPr wrap="square" lIns="0" tIns="0" rIns="0" bIns="0" anchor="t">
            <a:spAutoFit/>
          </a:bodyPr>
          <a:lstStyle/>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Présentiel</a:t>
            </a:r>
            <a:r>
              <a:rPr sz="1050" b="0" i="0" dirty="0">
                <a:solidFill>
                  <a:srgbClr val="FFFFFF"/>
                </a:solidFill>
                <a:latin typeface="Roboto"/>
              </a:rPr>
              <a:t> </a:t>
            </a:r>
            <a:r>
              <a:rPr sz="1050" b="0" i="0">
                <a:solidFill>
                  <a:srgbClr val="FFFFFF"/>
                </a:solidFill>
                <a:latin typeface="Roboto"/>
              </a:rPr>
              <a:t>(Paris) </a:t>
            </a:r>
            <a:r>
              <a:rPr sz="1050" b="0" i="0" dirty="0" err="1">
                <a:solidFill>
                  <a:srgbClr val="FFFFFF"/>
                </a:solidFill>
                <a:latin typeface="Roboto"/>
              </a:rPr>
              <a:t>ou</a:t>
            </a:r>
            <a:r>
              <a:rPr sz="1050" b="0" i="0" dirty="0">
                <a:solidFill>
                  <a:srgbClr val="FFFFFF"/>
                </a:solidFill>
                <a:latin typeface="Roboto"/>
              </a:rPr>
              <a:t> </a:t>
            </a:r>
            <a:r>
              <a:rPr sz="1050" b="0" i="0" dirty="0" err="1">
                <a:solidFill>
                  <a:srgbClr val="FFFFFF"/>
                </a:solidFill>
                <a:latin typeface="Roboto"/>
              </a:rPr>
              <a:t>classe</a:t>
            </a:r>
            <a:r>
              <a:rPr sz="1050" b="0" i="0" dirty="0">
                <a:solidFill>
                  <a:srgbClr val="FFFFFF"/>
                </a:solidFill>
                <a:latin typeface="Roboto"/>
              </a:rPr>
              <a:t> </a:t>
            </a:r>
            <a:r>
              <a:rPr sz="1050" b="0" i="0" dirty="0" err="1">
                <a:solidFill>
                  <a:srgbClr val="FFFFFF"/>
                </a:solidFill>
                <a:latin typeface="Roboto"/>
              </a:rPr>
              <a:t>virtuelle</a:t>
            </a:r>
            <a:endParaRPr sz="1050" b="0" i="0" dirty="0">
              <a:solidFill>
                <a:srgbClr val="FFFFFF"/>
              </a:solidFill>
              <a:latin typeface="Roboto"/>
            </a:endParaRP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Contactez</a:t>
            </a:r>
            <a:r>
              <a:rPr sz="1050" b="0" i="0" dirty="0">
                <a:solidFill>
                  <a:srgbClr val="FFFFFF"/>
                </a:solidFill>
                <a:latin typeface="Roboto"/>
              </a:rPr>
              <a:t>-moi pour toute </a:t>
            </a:r>
            <a:r>
              <a:rPr sz="1050" b="0" i="0" dirty="0" err="1">
                <a:solidFill>
                  <a:srgbClr val="FFFFFF"/>
                </a:solidFill>
                <a:latin typeface="Roboto"/>
              </a:rPr>
              <a:t>demande</a:t>
            </a:r>
            <a:r>
              <a:rPr sz="1050" b="0" i="0" dirty="0">
                <a:solidFill>
                  <a:srgbClr val="FFFFFF"/>
                </a:solidFill>
                <a:latin typeface="Roboto"/>
              </a:rPr>
              <a:t> de devis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Prise</a:t>
            </a:r>
            <a:r>
              <a:rPr sz="1050" b="0" i="0" dirty="0">
                <a:solidFill>
                  <a:srgbClr val="FFFFFF"/>
                </a:solidFill>
                <a:latin typeface="Roboto"/>
              </a:rPr>
              <a:t> </a:t>
            </a:r>
            <a:r>
              <a:rPr sz="1050" b="0" i="0" dirty="0" err="1">
                <a:solidFill>
                  <a:srgbClr val="FFFFFF"/>
                </a:solidFill>
                <a:latin typeface="Roboto"/>
              </a:rPr>
              <a:t>en</a:t>
            </a:r>
            <a:r>
              <a:rPr sz="1050" b="0" i="0" dirty="0">
                <a:solidFill>
                  <a:srgbClr val="FFFFFF"/>
                </a:solidFill>
                <a:latin typeface="Roboto"/>
              </a:rPr>
              <a:t> charge possible par </a:t>
            </a:r>
            <a:r>
              <a:rPr sz="1050" b="0" i="0" dirty="0" err="1">
                <a:solidFill>
                  <a:srgbClr val="FFFFFF"/>
                </a:solidFill>
                <a:latin typeface="Roboto"/>
              </a:rPr>
              <a:t>votre</a:t>
            </a:r>
            <a:r>
              <a:rPr sz="1050" b="0" i="0" dirty="0">
                <a:solidFill>
                  <a:srgbClr val="FFFFFF"/>
                </a:solidFill>
                <a:latin typeface="Roboto"/>
              </a:rPr>
              <a:t> OPCO</a:t>
            </a:r>
          </a:p>
        </p:txBody>
      </p:sp>
      <p:sp>
        <p:nvSpPr>
          <p:cNvPr id="14" name="Rectangle 13"/>
          <p:cNvSpPr/>
          <p:nvPr/>
        </p:nvSpPr>
        <p:spPr>
          <a:xfrm>
            <a:off x="6255867" y="2148840"/>
            <a:ext cx="5432907" cy="393192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0487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2926080"/>
            <a:ext cx="4884267" cy="707886"/>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1 800</a:t>
            </a:r>
          </a:p>
        </p:txBody>
      </p:sp>
      <p:sp>
        <p:nvSpPr>
          <p:cNvPr id="17" name="TextBox 16"/>
          <p:cNvSpPr txBox="1"/>
          <p:nvPr/>
        </p:nvSpPr>
        <p:spPr>
          <a:xfrm>
            <a:off x="6530187" y="384048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29768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0187" y="443484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Groupe de 20 personnes maximum</a:t>
            </a:r>
          </a:p>
        </p:txBody>
      </p:sp>
      <p:sp>
        <p:nvSpPr>
          <p:cNvPr id="20" name="TextBox 19"/>
          <p:cNvSpPr txBox="1"/>
          <p:nvPr/>
        </p:nvSpPr>
        <p:spPr>
          <a:xfrm>
            <a:off x="6530187" y="489204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Contactez-moi pour toute demande de devis</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13</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12 / 13</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i="0" dirty="0">
                <a:solidFill>
                  <a:srgbClr val="464D4A"/>
                </a:solidFill>
                <a:latin typeface="Roboto"/>
              </a:rPr>
              <a:t>0625329316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184666"/>
          </a:xfrm>
          <a:prstGeom prst="rect">
            <a:avLst/>
          </a:prstGeom>
          <a:noFill/>
        </p:spPr>
        <p:txBody>
          <a:bodyPr wrap="square" lIns="0" tIns="0" rIns="0" bIns="0" anchor="t">
            <a:spAutoFit/>
          </a:bodyPr>
          <a:lstStyle/>
          <a:p>
            <a:pPr algn="ctr">
              <a:lnSpc>
                <a:spcPct val="100000"/>
              </a:lnSpc>
              <a:spcAft>
                <a:spcPts val="0"/>
              </a:spcAft>
            </a:pPr>
            <a:r>
              <a:rPr sz="1200" b="1" i="0" dirty="0">
                <a:solidFill>
                  <a:srgbClr val="464D4A"/>
                </a:solidFill>
                <a:latin typeface="Roboto"/>
              </a:rPr>
              <a:t>Paris  </a:t>
            </a:r>
            <a:r>
              <a:rPr sz="1200" b="1" i="0" dirty="0" err="1">
                <a:solidFill>
                  <a:srgbClr val="464D4A"/>
                </a:solidFill>
                <a:latin typeface="Roboto"/>
              </a:rPr>
              <a:t>ou</a:t>
            </a:r>
            <a:r>
              <a:rPr sz="1200" b="1" i="0" dirty="0">
                <a:solidFill>
                  <a:srgbClr val="464D4A"/>
                </a:solidFill>
                <a:latin typeface="Roboto"/>
              </a:rPr>
              <a:t> </a:t>
            </a:r>
            <a:r>
              <a:rPr sz="1200" b="1" i="0" dirty="0" err="1">
                <a:solidFill>
                  <a:srgbClr val="464D4A"/>
                </a:solidFill>
                <a:latin typeface="Roboto"/>
              </a:rPr>
              <a:t>en</a:t>
            </a:r>
            <a:r>
              <a:rPr sz="1200" b="1" i="0" dirty="0">
                <a:solidFill>
                  <a:srgbClr val="464D4A"/>
                </a:solidFill>
                <a:latin typeface="Roboto"/>
              </a:rPr>
              <a:t> </a:t>
            </a:r>
            <a:r>
              <a:rPr sz="1200" b="1" i="0" dirty="0" err="1">
                <a:solidFill>
                  <a:srgbClr val="464D4A"/>
                </a:solidFill>
                <a:latin typeface="Roboto"/>
              </a:rPr>
              <a:t>distanciel</a:t>
            </a:r>
            <a:endParaRPr sz="1200" b="1" i="0" dirty="0">
              <a:solidFill>
                <a:srgbClr val="464D4A"/>
              </a:solidFill>
              <a:latin typeface="Roboto"/>
            </a:endParaRP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1430905"/>
          </a:xfrm>
          <a:prstGeom prst="rect">
            <a:avLst/>
          </a:prstGeom>
          <a:noFill/>
        </p:spPr>
        <p:txBody>
          <a:bodyPr wrap="square" lIns="0" tIns="0" rIns="0" bIns="0" anchor="t">
            <a:spAutoFit/>
          </a:bodyPr>
          <a:lstStyle/>
          <a:p>
            <a:pPr algn="l">
              <a:lnSpc>
                <a:spcPct val="130000"/>
              </a:lnSpc>
              <a:spcAft>
                <a:spcPts val="1200"/>
              </a:spcAft>
            </a:pPr>
            <a:r>
              <a:rPr sz="1300" b="0" i="0" dirty="0">
                <a:solidFill>
                  <a:srgbClr val="555555"/>
                </a:solidFill>
                <a:latin typeface="Roboto"/>
              </a:rPr>
              <a:t>Nous </a:t>
            </a:r>
            <a:r>
              <a:rPr sz="1300" b="0" i="0" dirty="0" err="1">
                <a:solidFill>
                  <a:srgbClr val="555555"/>
                </a:solidFill>
                <a:latin typeface="Roboto"/>
              </a:rPr>
              <a:t>vivons</a:t>
            </a:r>
            <a:r>
              <a:rPr sz="1300" b="0" i="0" dirty="0">
                <a:solidFill>
                  <a:srgbClr val="555555"/>
                </a:solidFill>
                <a:latin typeface="Roboto"/>
              </a:rPr>
              <a:t> dans un monde de relations, </a:t>
            </a:r>
            <a:r>
              <a:rPr sz="1300" b="0" i="0" dirty="0" err="1">
                <a:solidFill>
                  <a:srgbClr val="555555"/>
                </a:solidFill>
                <a:latin typeface="Roboto"/>
              </a:rPr>
              <a:t>en</a:t>
            </a:r>
            <a:r>
              <a:rPr sz="1300" b="0" i="0" dirty="0">
                <a:solidFill>
                  <a:srgbClr val="555555"/>
                </a:solidFill>
                <a:latin typeface="Roboto"/>
              </a:rPr>
              <a:t> </a:t>
            </a:r>
            <a:r>
              <a:rPr sz="1300" b="0" i="0" dirty="0" err="1">
                <a:solidFill>
                  <a:srgbClr val="555555"/>
                </a:solidFill>
                <a:latin typeface="Roboto"/>
              </a:rPr>
              <a:t>constante</a:t>
            </a:r>
            <a:r>
              <a:rPr sz="1300" b="0" i="0" dirty="0">
                <a:solidFill>
                  <a:srgbClr val="555555"/>
                </a:solidFill>
                <a:latin typeface="Roboto"/>
              </a:rPr>
              <a:t> </a:t>
            </a:r>
            <a:r>
              <a:rPr sz="1300" b="0" i="0" dirty="0" err="1">
                <a:solidFill>
                  <a:srgbClr val="555555"/>
                </a:solidFill>
                <a:latin typeface="Roboto"/>
              </a:rPr>
              <a:t>évolution</a:t>
            </a:r>
            <a:r>
              <a:rPr sz="1300" b="0" i="0" dirty="0">
                <a:solidFill>
                  <a:srgbClr val="555555"/>
                </a:solidFill>
                <a:latin typeface="Roboto"/>
              </a:rPr>
              <a:t>. Afin de </a:t>
            </a:r>
            <a:r>
              <a:rPr sz="1300" b="0" i="0" dirty="0" err="1">
                <a:solidFill>
                  <a:srgbClr val="555555"/>
                </a:solidFill>
                <a:latin typeface="Roboto"/>
              </a:rPr>
              <a:t>créer</a:t>
            </a:r>
            <a:r>
              <a:rPr sz="1300" b="0" i="0" dirty="0">
                <a:solidFill>
                  <a:srgbClr val="555555"/>
                </a:solidFill>
                <a:latin typeface="Roboto"/>
              </a:rPr>
              <a:t>, </a:t>
            </a:r>
            <a:r>
              <a:rPr sz="1300" b="0" i="0" dirty="0" err="1">
                <a:solidFill>
                  <a:srgbClr val="555555"/>
                </a:solidFill>
                <a:latin typeface="Roboto"/>
              </a:rPr>
              <a:t>d'entretenir</a:t>
            </a:r>
            <a:r>
              <a:rPr sz="1300" b="0" i="0" dirty="0">
                <a:solidFill>
                  <a:srgbClr val="555555"/>
                </a:solidFill>
                <a:latin typeface="Roboto"/>
              </a:rPr>
              <a:t> et de faire </a:t>
            </a:r>
            <a:r>
              <a:rPr sz="1300" b="0" i="0" dirty="0" err="1">
                <a:solidFill>
                  <a:srgbClr val="555555"/>
                </a:solidFill>
                <a:latin typeface="Roboto"/>
              </a:rPr>
              <a:t>perdurer</a:t>
            </a:r>
            <a:r>
              <a:rPr sz="1300" b="0" i="0" dirty="0">
                <a:solidFill>
                  <a:srgbClr val="555555"/>
                </a:solidFill>
                <a:latin typeface="Roboto"/>
              </a:rPr>
              <a:t> </a:t>
            </a:r>
            <a:r>
              <a:rPr sz="1300" b="0" i="0" dirty="0" err="1">
                <a:solidFill>
                  <a:srgbClr val="555555"/>
                </a:solidFill>
                <a:latin typeface="Roboto"/>
              </a:rPr>
              <a:t>ces</a:t>
            </a:r>
            <a:r>
              <a:rPr sz="1300" b="0" i="0" dirty="0">
                <a:solidFill>
                  <a:srgbClr val="555555"/>
                </a:solidFill>
                <a:latin typeface="Roboto"/>
              </a:rPr>
              <a:t> relations, </a:t>
            </a:r>
            <a:r>
              <a:rPr sz="1300" b="0" i="0" dirty="0" err="1">
                <a:solidFill>
                  <a:srgbClr val="555555"/>
                </a:solidFill>
                <a:latin typeface="Roboto"/>
              </a:rPr>
              <a:t>l'acquisition</a:t>
            </a:r>
            <a:r>
              <a:rPr sz="1300" b="0" i="0" dirty="0">
                <a:solidFill>
                  <a:srgbClr val="555555"/>
                </a:solidFill>
                <a:latin typeface="Roboto"/>
              </a:rPr>
              <a:t> de </a:t>
            </a:r>
            <a:r>
              <a:rPr sz="1300" b="0" i="0" dirty="0" err="1">
                <a:solidFill>
                  <a:srgbClr val="555555"/>
                </a:solidFill>
                <a:latin typeface="Roboto"/>
              </a:rPr>
              <a:t>compétences</a:t>
            </a:r>
            <a:r>
              <a:rPr sz="1300" b="0" i="0" dirty="0">
                <a:solidFill>
                  <a:srgbClr val="555555"/>
                </a:solidFill>
                <a:latin typeface="Roboto"/>
              </a:rPr>
              <a:t> </a:t>
            </a:r>
            <a:r>
              <a:rPr sz="1300" b="0" i="0" dirty="0" err="1">
                <a:solidFill>
                  <a:srgbClr val="555555"/>
                </a:solidFill>
                <a:latin typeface="Roboto"/>
              </a:rPr>
              <a:t>comportementales</a:t>
            </a:r>
            <a:r>
              <a:rPr sz="1300" b="0" i="0" dirty="0">
                <a:solidFill>
                  <a:srgbClr val="555555"/>
                </a:solidFill>
                <a:latin typeface="Roboto"/>
              </a:rPr>
              <a:t> </a:t>
            </a:r>
            <a:r>
              <a:rPr sz="1300" b="0" i="0" dirty="0" err="1">
                <a:solidFill>
                  <a:srgbClr val="555555"/>
                </a:solidFill>
                <a:latin typeface="Roboto"/>
              </a:rPr>
              <a:t>dites</a:t>
            </a:r>
            <a:r>
              <a:rPr sz="1300" b="0" i="0" dirty="0">
                <a:solidFill>
                  <a:srgbClr val="555555"/>
                </a:solidFill>
                <a:latin typeface="Roboto"/>
              </a:rPr>
              <a:t> soft skills est </a:t>
            </a:r>
            <a:r>
              <a:rPr sz="1300" b="0" i="0" dirty="0" err="1">
                <a:solidFill>
                  <a:srgbClr val="555555"/>
                </a:solidFill>
                <a:latin typeface="Roboto"/>
              </a:rPr>
              <a:t>fondamentale</a:t>
            </a:r>
            <a:r>
              <a:rPr sz="1300" b="0" i="0" dirty="0">
                <a:solidFill>
                  <a:srgbClr val="555555"/>
                </a:solidFill>
                <a:latin typeface="Roboto"/>
              </a:rPr>
              <a:t>. Les soft skills </a:t>
            </a:r>
            <a:r>
              <a:rPr sz="1300" b="0" i="0" dirty="0" err="1">
                <a:solidFill>
                  <a:srgbClr val="555555"/>
                </a:solidFill>
                <a:latin typeface="Roboto"/>
              </a:rPr>
              <a:t>sont</a:t>
            </a:r>
            <a:r>
              <a:rPr sz="1300" b="0" i="0" dirty="0">
                <a:solidFill>
                  <a:srgbClr val="555555"/>
                </a:solidFill>
                <a:latin typeface="Roboto"/>
              </a:rPr>
              <a:t> des traits de </a:t>
            </a:r>
            <a:r>
              <a:rPr sz="1300" b="0" i="0" dirty="0" err="1">
                <a:solidFill>
                  <a:srgbClr val="555555"/>
                </a:solidFill>
                <a:latin typeface="Roboto"/>
              </a:rPr>
              <a:t>personnalité</a:t>
            </a:r>
            <a:r>
              <a:rPr sz="1300" b="0" i="0" dirty="0">
                <a:solidFill>
                  <a:srgbClr val="555555"/>
                </a:solidFill>
                <a:latin typeface="Roboto"/>
              </a:rPr>
              <a:t>, des </a:t>
            </a:r>
            <a:r>
              <a:rPr sz="1300" b="0" i="0" dirty="0" err="1">
                <a:solidFill>
                  <a:srgbClr val="555555"/>
                </a:solidFill>
                <a:latin typeface="Roboto"/>
              </a:rPr>
              <a:t>caractéristiques</a:t>
            </a:r>
            <a:r>
              <a:rPr sz="1300" b="0" i="0" dirty="0">
                <a:solidFill>
                  <a:srgbClr val="555555"/>
                </a:solidFill>
                <a:latin typeface="Roboto"/>
              </a:rPr>
              <a:t> </a:t>
            </a:r>
            <a:r>
              <a:rPr sz="1300" b="0" i="0" dirty="0" err="1">
                <a:solidFill>
                  <a:srgbClr val="555555"/>
                </a:solidFill>
                <a:latin typeface="Roboto"/>
              </a:rPr>
              <a:t>sociales</a:t>
            </a:r>
            <a:r>
              <a:rPr sz="1300" b="0" i="0" dirty="0">
                <a:solidFill>
                  <a:srgbClr val="555555"/>
                </a:solidFill>
                <a:latin typeface="Roboto"/>
              </a:rPr>
              <a:t> et des aptitudes </a:t>
            </a:r>
            <a:r>
              <a:rPr sz="1300" b="0" i="0" dirty="0" err="1">
                <a:solidFill>
                  <a:srgbClr val="555555"/>
                </a:solidFill>
                <a:latin typeface="Roboto"/>
              </a:rPr>
              <a:t>émotionnelles</a:t>
            </a:r>
            <a:r>
              <a:rPr sz="1300" b="0" i="0" dirty="0">
                <a:solidFill>
                  <a:srgbClr val="555555"/>
                </a:solidFill>
                <a:latin typeface="Roboto"/>
              </a:rPr>
              <a:t> qui </a:t>
            </a:r>
            <a:r>
              <a:rPr sz="1300" b="0" i="0" dirty="0" err="1">
                <a:solidFill>
                  <a:srgbClr val="555555"/>
                </a:solidFill>
                <a:latin typeface="Roboto"/>
              </a:rPr>
              <a:t>influencent</a:t>
            </a:r>
            <a:r>
              <a:rPr sz="1300" b="0" i="0" dirty="0">
                <a:solidFill>
                  <a:srgbClr val="555555"/>
                </a:solidFill>
                <a:latin typeface="Roboto"/>
              </a:rPr>
              <a:t> </a:t>
            </a:r>
            <a:r>
              <a:rPr sz="1300" b="0" i="0" dirty="0" err="1">
                <a:solidFill>
                  <a:srgbClr val="555555"/>
                </a:solidFill>
                <a:latin typeface="Roboto"/>
              </a:rPr>
              <a:t>notre</a:t>
            </a:r>
            <a:r>
              <a:rPr sz="1300" b="0" i="0" dirty="0">
                <a:solidFill>
                  <a:srgbClr val="555555"/>
                </a:solidFill>
                <a:latin typeface="Roboto"/>
              </a:rPr>
              <a:t> façon </a:t>
            </a:r>
            <a:r>
              <a:rPr sz="1300" b="0" i="0" dirty="0" err="1">
                <a:solidFill>
                  <a:srgbClr val="555555"/>
                </a:solidFill>
                <a:latin typeface="Roboto"/>
              </a:rPr>
              <a:t>d'interagir</a:t>
            </a:r>
            <a:r>
              <a:rPr sz="1300" b="0" i="0" dirty="0">
                <a:solidFill>
                  <a:srgbClr val="555555"/>
                </a:solidFill>
                <a:latin typeface="Roboto"/>
              </a:rPr>
              <a:t> avec les </a:t>
            </a:r>
            <a:r>
              <a:rPr sz="1300" b="0" i="0" dirty="0" err="1">
                <a:solidFill>
                  <a:srgbClr val="555555"/>
                </a:solidFill>
                <a:latin typeface="Roboto"/>
              </a:rPr>
              <a:t>autres</a:t>
            </a:r>
            <a:r>
              <a:rPr sz="1300" b="0" i="0" dirty="0">
                <a:solidFill>
                  <a:srgbClr val="555555"/>
                </a:solidFill>
                <a:latin typeface="Roboto"/>
              </a:rPr>
              <a:t>.</a:t>
            </a:r>
          </a:p>
          <a:p>
            <a:pPr algn="l">
              <a:lnSpc>
                <a:spcPct val="130000"/>
              </a:lnSpc>
              <a:spcAft>
                <a:spcPts val="1200"/>
              </a:spcAft>
            </a:pPr>
            <a:r>
              <a:rPr sz="1300" b="0" i="0" dirty="0" err="1">
                <a:solidFill>
                  <a:srgbClr val="555555"/>
                </a:solidFill>
                <a:latin typeface="Roboto"/>
              </a:rPr>
              <a:t>Convaincue</a:t>
            </a:r>
            <a:r>
              <a:rPr sz="1300" b="0" i="0" dirty="0">
                <a:solidFill>
                  <a:srgbClr val="555555"/>
                </a:solidFill>
                <a:latin typeface="Roboto"/>
              </a:rPr>
              <a:t> et </a:t>
            </a:r>
            <a:r>
              <a:rPr sz="1300" b="0" i="0" dirty="0" err="1">
                <a:solidFill>
                  <a:srgbClr val="555555"/>
                </a:solidFill>
                <a:latin typeface="Roboto"/>
              </a:rPr>
              <a:t>passionnée</a:t>
            </a:r>
            <a:r>
              <a:rPr sz="1300" b="0" i="0" dirty="0">
                <a:solidFill>
                  <a:srgbClr val="555555"/>
                </a:solidFill>
                <a:latin typeface="Roboto"/>
              </a:rPr>
              <a:t> par </a:t>
            </a:r>
            <a:r>
              <a:rPr sz="1300" b="0" i="0" dirty="0" err="1">
                <a:solidFill>
                  <a:srgbClr val="555555"/>
                </a:solidFill>
                <a:latin typeface="Roboto"/>
              </a:rPr>
              <a:t>ce</a:t>
            </a:r>
            <a:r>
              <a:rPr sz="1300" b="0" i="0" dirty="0">
                <a:solidFill>
                  <a:srgbClr val="555555"/>
                </a:solidFill>
                <a:latin typeface="Roboto"/>
              </a:rPr>
              <a:t> </a:t>
            </a:r>
            <a:r>
              <a:rPr sz="1300" b="0" i="0" dirty="0" err="1">
                <a:solidFill>
                  <a:srgbClr val="555555"/>
                </a:solidFill>
                <a:latin typeface="Roboto"/>
              </a:rPr>
              <a:t>sujet</a:t>
            </a:r>
            <a:r>
              <a:rPr sz="1300" b="0" i="0" dirty="0">
                <a:solidFill>
                  <a:srgbClr val="555555"/>
                </a:solidFill>
                <a:latin typeface="Roboto"/>
              </a:rPr>
              <a:t>, je propose un ensemble de formations pensées et </a:t>
            </a:r>
            <a:r>
              <a:rPr sz="1300" b="0" i="0" dirty="0" err="1">
                <a:solidFill>
                  <a:srgbClr val="555555"/>
                </a:solidFill>
                <a:latin typeface="Roboto"/>
              </a:rPr>
              <a:t>construites</a:t>
            </a:r>
            <a:r>
              <a:rPr sz="1300" b="0" i="0" dirty="0">
                <a:solidFill>
                  <a:srgbClr val="555555"/>
                </a:solidFill>
                <a:latin typeface="Roboto"/>
              </a:rPr>
              <a:t> avec vous, au plus près des </a:t>
            </a:r>
            <a:r>
              <a:rPr sz="1300" b="0" i="0" dirty="0" err="1">
                <a:solidFill>
                  <a:srgbClr val="555555"/>
                </a:solidFill>
                <a:latin typeface="Roboto"/>
              </a:rPr>
              <a:t>attentes</a:t>
            </a:r>
            <a:r>
              <a:rPr sz="1300" b="0" i="0" dirty="0">
                <a:solidFill>
                  <a:srgbClr val="555555"/>
                </a:solidFill>
                <a:latin typeface="Roboto"/>
              </a:rPr>
              <a:t> de </a:t>
            </a:r>
            <a:r>
              <a:rPr sz="1300" b="0" i="0" dirty="0" err="1">
                <a:solidFill>
                  <a:srgbClr val="555555"/>
                </a:solidFill>
                <a:latin typeface="Roboto"/>
              </a:rPr>
              <a:t>chaque</a:t>
            </a:r>
            <a:r>
              <a:rPr sz="1300" b="0" i="0" dirty="0">
                <a:solidFill>
                  <a:srgbClr val="555555"/>
                </a:solidFill>
                <a:latin typeface="Roboto"/>
              </a:rPr>
              <a:t> client. </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dirty="0">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1828800"/>
          </a:xfrm>
          <a:prstGeom prst="rect">
            <a:avLst/>
          </a:prstGeom>
          <a:noFill/>
        </p:spPr>
        <p:txBody>
          <a:bodyPr wrap="square" lIns="0" tIns="0" rIns="0" bIns="0" anchor="t">
            <a:spAutoFit/>
          </a:bodyPr>
          <a:lstStyle/>
          <a:p>
            <a:pPr algn="l">
              <a:lnSpc>
                <a:spcPct val="125000"/>
              </a:lnSpc>
              <a:spcAft>
                <a:spcPts val="0"/>
              </a:spcAft>
            </a:pPr>
            <a:r>
              <a:rPr sz="1700" b="1" i="1">
                <a:solidFill>
                  <a:srgbClr val="FFFFFF"/>
                </a:solidFill>
                <a:latin typeface="Playfair Display"/>
              </a:rPr>
              <a:t>Convaincue que la théorie seule ne suffit pas, je mêle apports concrets et mises en situation pour que chacun vive et incarne les notions abordées.</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13</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6 compétences clés développées durant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2173038"/>
            <a:ext cx="3219602"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01</a:t>
            </a:r>
          </a:p>
        </p:txBody>
      </p:sp>
      <p:sp>
        <p:nvSpPr>
          <p:cNvPr id="9" name="Oval 8"/>
          <p:cNvSpPr/>
          <p:nvPr/>
        </p:nvSpPr>
        <p:spPr>
          <a:xfrm>
            <a:off x="795528"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Elever son niveau de conscience sur son rapport au temps</a:t>
            </a:r>
          </a:p>
        </p:txBody>
      </p:sp>
      <p:sp>
        <p:nvSpPr>
          <p:cNvPr id="11" name="Rounded Rectangle 10"/>
          <p:cNvSpPr/>
          <p:nvPr/>
        </p:nvSpPr>
        <p:spPr>
          <a:xfrm>
            <a:off x="4316882"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18050" y="2157984"/>
            <a:ext cx="3192170" cy="640080"/>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02</a:t>
            </a:r>
          </a:p>
        </p:txBody>
      </p:sp>
      <p:sp>
        <p:nvSpPr>
          <p:cNvPr id="13" name="Oval 12"/>
          <p:cNvSpPr/>
          <p:nvPr/>
        </p:nvSpPr>
        <p:spPr>
          <a:xfrm>
            <a:off x="4609490"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499762"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Identifier ses priorités et repérer ses « gaspilleurs de temps »</a:t>
            </a:r>
          </a:p>
        </p:txBody>
      </p:sp>
      <p:sp>
        <p:nvSpPr>
          <p:cNvPr id="15" name="Rounded Rectangle 14"/>
          <p:cNvSpPr/>
          <p:nvPr/>
        </p:nvSpPr>
        <p:spPr>
          <a:xfrm>
            <a:off x="8130844" y="2084832"/>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8332012" y="2157984"/>
            <a:ext cx="319217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03</a:t>
            </a:r>
          </a:p>
        </p:txBody>
      </p:sp>
      <p:sp>
        <p:nvSpPr>
          <p:cNvPr id="17" name="Oval 16"/>
          <p:cNvSpPr/>
          <p:nvPr/>
        </p:nvSpPr>
        <p:spPr>
          <a:xfrm>
            <a:off x="8423452" y="2862072"/>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313724" y="2999232"/>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Distinguer l'urgent de l'important pour mieux prioriser</a:t>
            </a:r>
          </a:p>
        </p:txBody>
      </p:sp>
      <p:sp>
        <p:nvSpPr>
          <p:cNvPr id="19" name="Rounded Rectangle 18"/>
          <p:cNvSpPr/>
          <p:nvPr/>
        </p:nvSpPr>
        <p:spPr>
          <a:xfrm>
            <a:off x="502920" y="3758184"/>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704088" y="3831336"/>
            <a:ext cx="319217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04</a:t>
            </a:r>
          </a:p>
        </p:txBody>
      </p:sp>
      <p:sp>
        <p:nvSpPr>
          <p:cNvPr id="21" name="Oval 20"/>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85800" y="4672584"/>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S'approprier des outils concrets d'organisation et de planification</a:t>
            </a:r>
          </a:p>
        </p:txBody>
      </p:sp>
      <p:sp>
        <p:nvSpPr>
          <p:cNvPr id="23" name="Rounded Rectangle 22"/>
          <p:cNvSpPr/>
          <p:nvPr/>
        </p:nvSpPr>
        <p:spPr>
          <a:xfrm>
            <a:off x="4316882" y="3758184"/>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4518050" y="3831336"/>
            <a:ext cx="319217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05</a:t>
            </a:r>
          </a:p>
        </p:txBody>
      </p:sp>
      <p:sp>
        <p:nvSpPr>
          <p:cNvPr id="25" name="Oval 24"/>
          <p:cNvSpPr/>
          <p:nvPr/>
        </p:nvSpPr>
        <p:spPr>
          <a:xfrm>
            <a:off x="460949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4499762" y="4672584"/>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Répondre avec assertivité aux sollicitations extérieures</a:t>
            </a:r>
          </a:p>
        </p:txBody>
      </p:sp>
      <p:sp>
        <p:nvSpPr>
          <p:cNvPr id="27" name="Rounded Rectangle 26"/>
          <p:cNvSpPr/>
          <p:nvPr/>
        </p:nvSpPr>
        <p:spPr>
          <a:xfrm>
            <a:off x="8130844" y="3758184"/>
            <a:ext cx="355793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8332012" y="3831336"/>
            <a:ext cx="319217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06</a:t>
            </a:r>
          </a:p>
        </p:txBody>
      </p:sp>
      <p:sp>
        <p:nvSpPr>
          <p:cNvPr id="29" name="Oval 28"/>
          <p:cNvSpPr/>
          <p:nvPr/>
        </p:nvSpPr>
        <p:spPr>
          <a:xfrm>
            <a:off x="8423452"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8313724" y="4672584"/>
            <a:ext cx="319217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Repartir avec un plan d'action et des solutions immédiates</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13</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1/2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Diagnostiquer sa relation au temps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comprendre son rapport au temps et ses drivers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01</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1</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Diagnostic</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Comprendre sa relation au temps</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Analyser ses pratiques et habitudes de gestion du temps, repérer ses zones d'inconfort et prendre conscience d'autres modes de fonctionnement possibles, à partir d'un inventaire de personnalité et de situations vécues.</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Inventaire de personnalité · prise de conscience</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02</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4.png"/>
          <p:cNvPicPr>
            <a:picLocks noChangeAspect="1"/>
          </p:cNvPicPr>
          <p:nvPr/>
        </p:nvPicPr>
        <p:blipFill>
          <a:blip r:embed="rId3"/>
          <a:stretch>
            <a:fillRect/>
          </a:stretch>
        </p:blipFill>
        <p:spPr>
          <a:xfrm>
            <a:off x="6694779" y="2432304"/>
            <a:ext cx="329184" cy="329184"/>
          </a:xfrm>
          <a:prstGeom prst="rect">
            <a:avLst/>
          </a:prstGeom>
        </p:spPr>
      </p:pic>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2</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Introspection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Identifier ses drivers et gaspilleurs de temps</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Identifier ses drivers personnels et ses principaux gaspilleurs de temps, et apprendre à distinguer ses propres priorités de celles des autres.</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Drivers · priorités</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13</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icon_clock.png"/>
          <p:cNvPicPr>
            <a:picLocks noChangeAspect="1"/>
          </p:cNvPicPr>
          <p:nvPr/>
        </p:nvPicPr>
        <p:blipFill>
          <a:blip r:embed="rId4"/>
          <a:stretch>
            <a:fillRect/>
          </a:stretch>
        </p:blipFill>
        <p:spPr>
          <a:xfrm>
            <a:off x="941832" y="2432304"/>
            <a:ext cx="329184" cy="3291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2/2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Choisir ses outils et passer à l'action</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prioriser efficacement et repartir avec un plan d'action</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03</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3</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Méthode</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Choisir des outils pour la gestion de son temps</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Distinguer l'urgent de l'important, prioriser par le risque et la valeur ajoutée, savoir planifier et s'organiser, et répondre avec assertivité aux sollicitations.</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Priorisation · organisation</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04</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4</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Action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Repartir avec un plan d'action</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Mettre en place des solutions immédiates pour mieux s'organiser et définir ses premiers petits pas concrets.</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Solutions immédiates · plan d'action</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13</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image.png"/>
          <p:cNvPicPr>
            <a:picLocks noChangeAspect="1"/>
          </p:cNvPicPr>
          <p:nvPr/>
        </p:nvPicPr>
        <p:blipFill>
          <a:blip r:embed="rId3"/>
          <a:stretch>
            <a:fillRect/>
          </a:stretch>
        </p:blipFill>
        <p:spPr>
          <a:xfrm>
            <a:off x="941832" y="2432304"/>
            <a:ext cx="329184" cy="329184"/>
          </a:xfrm>
          <a:prstGeom prst="rect">
            <a:avLst/>
          </a:prstGeom>
        </p:spPr>
      </p:pic>
      <p:pic>
        <p:nvPicPr>
          <p:cNvPr id="33" name="Picture 32" descr="icon_bolt.png"/>
          <p:cNvPicPr>
            <a:picLocks noChangeAspect="1"/>
          </p:cNvPicPr>
          <p:nvPr/>
        </p:nvPicPr>
        <p:blipFill>
          <a:blip r:embed="rId4"/>
          <a:stretch>
            <a:fillRect/>
          </a:stretch>
        </p:blipFill>
        <p:spPr>
          <a:xfrm>
            <a:off x="6694779" y="2432304"/>
            <a:ext cx="329184" cy="3291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AVANT L'ATELIER</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 travail préalable individuel</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pour arriver prêt le jour de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1470915"/>
          </a:xfrm>
          <a:prstGeom prst="rect">
            <a:avLst/>
          </a:prstGeom>
          <a:noFill/>
        </p:spPr>
        <p:txBody>
          <a:bodyPr wrap="square" lIns="0" tIns="0" rIns="0" bIns="0" anchor="t">
            <a:spAutoFit/>
          </a:bodyPr>
          <a:lstStyle/>
          <a:p>
            <a:pPr>
              <a:lnSpc>
                <a:spcPct val="130000"/>
              </a:lnSpc>
              <a:spcAft>
                <a:spcPts val="1200"/>
              </a:spcAft>
            </a:pPr>
            <a:r>
              <a:rPr sz="1300" b="0" i="0" dirty="0">
                <a:solidFill>
                  <a:srgbClr val="555555"/>
                </a:solidFill>
                <a:latin typeface="Roboto"/>
              </a:rPr>
              <a:t>Avant le démarrage de la formation, il est demandé à chaque participant d'avoir rempli un inventaire de personnalité sur la plateforme Assessfirst, pour laquelle chacun recevra un lien d'accès individuel et confidentiel, respectant le RGPD.</a:t>
            </a:r>
          </a:p>
          <a:p>
            <a:pPr algn="l">
              <a:lnSpc>
                <a:spcPct val="130000"/>
              </a:lnSpc>
              <a:spcAft>
                <a:spcPts val="1200"/>
              </a:spcAft>
            </a:pPr>
            <a:r>
              <a:rPr sz="1300" b="0" i="0" dirty="0">
                <a:solidFill>
                  <a:srgbClr val="555555"/>
                </a:solidFill>
                <a:latin typeface="Roboto"/>
              </a:rPr>
              <a:t>Des consignes précises pour remplir cet inventaire seront envoyées aux participants une semaine environ avant le début de la formation : il est important que la réponse à l'inventaire s'inscrive dans une temporalité proche du travail qui sera effectué à partir de cet inventaire lors de l'atelier.</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Jusqu'à 20 participants par session</a:t>
            </a:r>
          </a:p>
          <a:p>
            <a:pPr algn="l">
              <a:lnSpc>
                <a:spcPct val="120000"/>
              </a:lnSpc>
              <a:spcAft>
                <a:spcPts val="600"/>
              </a:spcAft>
            </a:pPr>
            <a:r>
              <a:rPr sz="1000" b="0" i="0">
                <a:solidFill>
                  <a:srgbClr val="555555"/>
                </a:solidFill>
                <a:latin typeface="Roboto"/>
              </a:rPr>
              <a:t>•  Ateliers de 3h30</a:t>
            </a:r>
          </a:p>
          <a:p>
            <a:pPr algn="l">
              <a:lnSpc>
                <a:spcPct val="120000"/>
              </a:lnSpc>
              <a:spcAft>
                <a:spcPts val="600"/>
              </a:spcAft>
            </a:pPr>
            <a:r>
              <a:rPr sz="1000" b="0" i="0">
                <a:solidFill>
                  <a:srgbClr val="555555"/>
                </a:solidFill>
                <a:latin typeface="Roboto"/>
              </a:rPr>
              <a:t>•  Présentiel ou distanciel (visioconférence)</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Tout public</a:t>
            </a:r>
          </a:p>
          <a:p>
            <a:pPr algn="l">
              <a:lnSpc>
                <a:spcPct val="120000"/>
              </a:lnSpc>
              <a:spcAft>
                <a:spcPts val="600"/>
              </a:spcAft>
            </a:pPr>
            <a:r>
              <a:rPr sz="1000" b="0" i="0">
                <a:solidFill>
                  <a:srgbClr val="555555"/>
                </a:solidFill>
                <a:latin typeface="Roboto"/>
              </a:rPr>
              <a:t>•  Aucun pré-requis</a:t>
            </a: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 par la formatrice</a:t>
            </a:r>
          </a:p>
          <a:p>
            <a:pPr algn="l">
              <a:lnSpc>
                <a:spcPct val="120000"/>
              </a:lnSpc>
              <a:spcAft>
                <a:spcPts val="600"/>
              </a:spcAft>
            </a:pPr>
            <a:r>
              <a:rPr sz="1000" b="0" i="0">
                <a:solidFill>
                  <a:srgbClr val="555555"/>
                </a:solidFill>
                <a:latin typeface="Roboto"/>
              </a:rPr>
              <a:t>•  QCM de fin de formation</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13</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Inventaire de personnalité et apports théoriques</a:t>
            </a:r>
          </a:p>
          <a:p>
            <a:pPr algn="l">
              <a:lnSpc>
                <a:spcPct val="120000"/>
              </a:lnSpc>
              <a:spcAft>
                <a:spcPts val="600"/>
              </a:spcAft>
            </a:pPr>
            <a:r>
              <a:rPr sz="1000" b="0" i="0">
                <a:solidFill>
                  <a:srgbClr val="555555"/>
                </a:solidFill>
                <a:latin typeface="Roboto"/>
              </a:rPr>
              <a:t>•  Cas pratiques, exercices de groupe et mises en situation</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118</TotalTime>
  <Words>1096</Words>
  <Application>Microsoft Macintosh PowerPoint</Application>
  <PresentationFormat>Grand écran</PresentationFormat>
  <Paragraphs>158</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6</cp:revision>
  <dcterms:created xsi:type="dcterms:W3CDTF">2013-01-27T09:14:16Z</dcterms:created>
  <dcterms:modified xsi:type="dcterms:W3CDTF">2026-07-28T15:12:05Z</dcterms:modified>
  <cp:category/>
</cp:coreProperties>
</file>