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27"/>
    <p:restoredTop sz="94684"/>
  </p:normalViewPr>
  <p:slideViewPr>
    <p:cSldViewPr snapToGrid="0" snapToObjects="1">
      <p:cViewPr varScale="1">
        <p:scale>
          <a:sx n="114" d="100"/>
          <a:sy n="114" d="100"/>
        </p:scale>
        <p:origin x="30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64D4A"/>
        </a:solidFill>
        <a:effectLst/>
      </p:bgPr>
    </p:bg>
    <p:spTree>
      <p:nvGrpSpPr>
        <p:cNvPr id="1" name=""/>
        <p:cNvGrpSpPr/>
        <p:nvPr/>
      </p:nvGrpSpPr>
      <p:grpSpPr>
        <a:xfrm>
          <a:off x="0" y="0"/>
          <a:ext cx="0" cy="0"/>
          <a:chOff x="0" y="0"/>
          <a:chExt cx="0" cy="0"/>
        </a:xfrm>
      </p:grpSpPr>
      <p:sp>
        <p:nvSpPr>
          <p:cNvPr id="2" name="Rectangle 1"/>
          <p:cNvSpPr/>
          <p:nvPr/>
        </p:nvSpPr>
        <p:spPr>
          <a:xfrm>
            <a:off x="9357055" y="0"/>
            <a:ext cx="2834640" cy="6858000"/>
          </a:xfrm>
          <a:prstGeom prst="rect">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728655" y="-822960"/>
            <a:ext cx="2468880" cy="2468880"/>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042855" y="5120640"/>
            <a:ext cx="1965960" cy="1965960"/>
          </a:xfrm>
          <a:prstGeom prst="ellipse">
            <a:avLst/>
          </a:prstGeom>
          <a:solidFill>
            <a:srgbClr val="C9BBB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severine_full_baseline_white.png"/>
          <p:cNvPicPr>
            <a:picLocks noChangeAspect="1"/>
          </p:cNvPicPr>
          <p:nvPr/>
        </p:nvPicPr>
        <p:blipFill>
          <a:blip r:embed="rId2"/>
          <a:stretch>
            <a:fillRect/>
          </a:stretch>
        </p:blipFill>
        <p:spPr>
          <a:xfrm>
            <a:off x="640080" y="594360"/>
            <a:ext cx="2148840" cy="969251"/>
          </a:xfrm>
          <a:prstGeom prst="rect">
            <a:avLst/>
          </a:prstGeom>
        </p:spPr>
      </p:pic>
      <p:sp>
        <p:nvSpPr>
          <p:cNvPr id="6" name="TextBox 5"/>
          <p:cNvSpPr txBox="1"/>
          <p:nvPr/>
        </p:nvSpPr>
        <p:spPr>
          <a:xfrm>
            <a:off x="685800" y="2286000"/>
            <a:ext cx="8046720" cy="365760"/>
          </a:xfrm>
          <a:prstGeom prst="rect">
            <a:avLst/>
          </a:prstGeom>
          <a:noFill/>
        </p:spPr>
        <p:txBody>
          <a:bodyPr wrap="square" lIns="0" tIns="0" rIns="0" bIns="0" anchor="t">
            <a:spAutoFit/>
          </a:bodyPr>
          <a:lstStyle/>
          <a:p>
            <a:pPr algn="l">
              <a:lnSpc>
                <a:spcPct val="100000"/>
              </a:lnSpc>
              <a:spcAft>
                <a:spcPts val="0"/>
              </a:spcAft>
            </a:pPr>
            <a:r>
              <a:rPr sz="1300" b="1" i="0">
                <a:solidFill>
                  <a:srgbClr val="B8798E"/>
                </a:solidFill>
                <a:latin typeface="Roboto"/>
              </a:rPr>
              <a:t>FORMATION</a:t>
            </a:r>
          </a:p>
        </p:txBody>
      </p:sp>
      <p:sp>
        <p:nvSpPr>
          <p:cNvPr id="7" name="TextBox 6"/>
          <p:cNvSpPr txBox="1"/>
          <p:nvPr/>
        </p:nvSpPr>
        <p:spPr>
          <a:xfrm>
            <a:off x="640080" y="2834640"/>
            <a:ext cx="8503920" cy="2468880"/>
          </a:xfrm>
          <a:prstGeom prst="rect">
            <a:avLst/>
          </a:prstGeom>
          <a:noFill/>
        </p:spPr>
        <p:txBody>
          <a:bodyPr wrap="square" lIns="0" tIns="0" rIns="0" bIns="0" anchor="t">
            <a:spAutoFit/>
          </a:bodyPr>
          <a:lstStyle/>
          <a:p>
            <a:pPr algn="l">
              <a:lnSpc>
                <a:spcPct val="125000"/>
              </a:lnSpc>
              <a:spcAft>
                <a:spcPts val="600"/>
              </a:spcAft>
            </a:pPr>
            <a:r>
              <a:rPr sz="3400" b="0" i="1">
                <a:solidFill>
                  <a:srgbClr val="FFFFFF"/>
                </a:solidFill>
                <a:latin typeface="Playfair Display"/>
              </a:rPr>
              <a:t>Mieux connaître</a:t>
            </a:r>
          </a:p>
          <a:p>
            <a:pPr algn="l">
              <a:lnSpc>
                <a:spcPct val="125000"/>
              </a:lnSpc>
              <a:spcAft>
                <a:spcPts val="600"/>
              </a:spcAft>
            </a:pPr>
            <a:r>
              <a:rPr sz="3400" b="1" i="0">
                <a:solidFill>
                  <a:srgbClr val="FCF4F4"/>
                </a:solidFill>
                <a:latin typeface="Playfair Display"/>
              </a:rPr>
              <a:t>ses modes de fonctionnement</a:t>
            </a:r>
          </a:p>
          <a:p>
            <a:pPr algn="l">
              <a:lnSpc>
                <a:spcPct val="125000"/>
              </a:lnSpc>
              <a:spcAft>
                <a:spcPts val="600"/>
              </a:spcAft>
            </a:pPr>
            <a:r>
              <a:rPr sz="3400" b="0" i="1">
                <a:solidFill>
                  <a:srgbClr val="FFFFFF"/>
                </a:solidFill>
                <a:latin typeface="Playfair Display"/>
              </a:rPr>
              <a:t>et les autres, grâce au MBTI®</a:t>
            </a:r>
          </a:p>
        </p:txBody>
      </p:sp>
      <p:sp>
        <p:nvSpPr>
          <p:cNvPr id="8" name="TextBox 7"/>
          <p:cNvSpPr txBox="1"/>
          <p:nvPr/>
        </p:nvSpPr>
        <p:spPr>
          <a:xfrm>
            <a:off x="685800" y="5806440"/>
            <a:ext cx="7772400" cy="457200"/>
          </a:xfrm>
          <a:prstGeom prst="rect">
            <a:avLst/>
          </a:prstGeom>
          <a:noFill/>
        </p:spPr>
        <p:txBody>
          <a:bodyPr wrap="square" lIns="0" tIns="0" rIns="0" bIns="0" anchor="t">
            <a:spAutoFit/>
          </a:bodyPr>
          <a:lstStyle/>
          <a:p>
            <a:pPr algn="l">
              <a:lnSpc>
                <a:spcPct val="100000"/>
              </a:lnSpc>
              <a:spcAft>
                <a:spcPts val="0"/>
              </a:spcAft>
            </a:pPr>
            <a:r>
              <a:rPr sz="1350" b="0" i="1">
                <a:solidFill>
                  <a:srgbClr val="FFFFFF"/>
                </a:solidFill>
                <a:latin typeface="Playfair Display"/>
              </a:rPr>
              <a:t>Soft skills · Communication · Analyse transactionnelle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INVESTISSEMENT</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Tarif &amp; modalités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deux formats selon vos besoins</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ectangle 6"/>
          <p:cNvSpPr/>
          <p:nvPr/>
        </p:nvSpPr>
        <p:spPr>
          <a:xfrm>
            <a:off x="502920" y="2148840"/>
            <a:ext cx="5432907" cy="393192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777240" y="2404872"/>
            <a:ext cx="4884267" cy="274320"/>
          </a:xfrm>
          <a:prstGeom prst="rect">
            <a:avLst/>
          </a:prstGeom>
          <a:noFill/>
        </p:spPr>
        <p:txBody>
          <a:bodyPr wrap="square" lIns="0" tIns="0" rIns="0" bIns="0" anchor="t">
            <a:spAutoFit/>
          </a:bodyPr>
          <a:lstStyle/>
          <a:p>
            <a:pPr algn="l">
              <a:lnSpc>
                <a:spcPct val="100000"/>
              </a:lnSpc>
              <a:spcAft>
                <a:spcPts val="0"/>
              </a:spcAft>
            </a:pPr>
            <a:r>
              <a:rPr sz="1050" b="1" i="0">
                <a:solidFill>
                  <a:srgbClr val="B8798E"/>
                </a:solidFill>
                <a:latin typeface="Roboto"/>
              </a:rPr>
              <a:t>INTER-ENTREPRISES</a:t>
            </a:r>
          </a:p>
        </p:txBody>
      </p:sp>
      <p:sp>
        <p:nvSpPr>
          <p:cNvPr id="9" name="TextBox 8"/>
          <p:cNvSpPr txBox="1"/>
          <p:nvPr/>
        </p:nvSpPr>
        <p:spPr>
          <a:xfrm>
            <a:off x="777240" y="2926080"/>
            <a:ext cx="4884267" cy="1005840"/>
          </a:xfrm>
          <a:prstGeom prst="rect">
            <a:avLst/>
          </a:prstGeom>
          <a:noFill/>
        </p:spPr>
        <p:txBody>
          <a:bodyPr wrap="square" lIns="0" tIns="0" rIns="0" bIns="0" anchor="t">
            <a:spAutoFit/>
          </a:bodyPr>
          <a:lstStyle/>
          <a:p>
            <a:pPr algn="l">
              <a:lnSpc>
                <a:spcPct val="100000"/>
              </a:lnSpc>
              <a:spcAft>
                <a:spcPts val="0"/>
              </a:spcAft>
            </a:pPr>
            <a:r>
              <a:rPr sz="4600" b="1" i="1">
                <a:solidFill>
                  <a:srgbClr val="FCF4F4"/>
                </a:solidFill>
                <a:latin typeface="Playfair Display"/>
              </a:rPr>
              <a:t>700</a:t>
            </a:r>
          </a:p>
        </p:txBody>
      </p:sp>
      <p:sp>
        <p:nvSpPr>
          <p:cNvPr id="10" name="TextBox 9"/>
          <p:cNvSpPr txBox="1"/>
          <p:nvPr/>
        </p:nvSpPr>
        <p:spPr>
          <a:xfrm>
            <a:off x="777240" y="3840480"/>
            <a:ext cx="4884267" cy="365760"/>
          </a:xfrm>
          <a:prstGeom prst="rect">
            <a:avLst/>
          </a:prstGeom>
          <a:noFill/>
        </p:spPr>
        <p:txBody>
          <a:bodyPr wrap="square" lIns="0" tIns="0" rIns="0" bIns="0" anchor="t">
            <a:spAutoFit/>
          </a:bodyPr>
          <a:lstStyle/>
          <a:p>
            <a:pPr algn="l">
              <a:lnSpc>
                <a:spcPct val="100000"/>
              </a:lnSpc>
              <a:spcAft>
                <a:spcPts val="0"/>
              </a:spcAft>
            </a:pPr>
            <a:r>
              <a:rPr sz="1400" b="0" i="0">
                <a:solidFill>
                  <a:srgbClr val="FFFFFF"/>
                </a:solidFill>
                <a:latin typeface="Roboto"/>
              </a:rPr>
              <a:t>€ HT</a:t>
            </a:r>
          </a:p>
        </p:txBody>
      </p:sp>
      <p:sp>
        <p:nvSpPr>
          <p:cNvPr id="11" name="Rectangle 10"/>
          <p:cNvSpPr/>
          <p:nvPr/>
        </p:nvSpPr>
        <p:spPr>
          <a:xfrm>
            <a:off x="777240" y="4297680"/>
            <a:ext cx="4884267"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777240" y="4434840"/>
            <a:ext cx="4884267" cy="457200"/>
          </a:xfrm>
          <a:prstGeom prst="rect">
            <a:avLst/>
          </a:prstGeom>
          <a:noFill/>
        </p:spPr>
        <p:txBody>
          <a:bodyPr wrap="square" lIns="0" tIns="0" rIns="0" bIns="0" anchor="t">
            <a:spAutoFit/>
          </a:bodyPr>
          <a:lstStyle/>
          <a:p>
            <a:pPr algn="l">
              <a:lnSpc>
                <a:spcPct val="100000"/>
              </a:lnSpc>
              <a:spcAft>
                <a:spcPts val="0"/>
              </a:spcAft>
            </a:pPr>
            <a:r>
              <a:rPr sz="1100" b="0" i="1">
                <a:solidFill>
                  <a:srgbClr val="FFFFFF"/>
                </a:solidFill>
                <a:latin typeface="Roboto"/>
              </a:rPr>
              <a:t>2 demi-journées (6 heures)</a:t>
            </a:r>
          </a:p>
        </p:txBody>
      </p:sp>
      <p:sp>
        <p:nvSpPr>
          <p:cNvPr id="13" name="TextBox 12"/>
          <p:cNvSpPr txBox="1"/>
          <p:nvPr/>
        </p:nvSpPr>
        <p:spPr>
          <a:xfrm>
            <a:off x="777240" y="4892040"/>
            <a:ext cx="4884267" cy="1097280"/>
          </a:xfrm>
          <a:prstGeom prst="rect">
            <a:avLst/>
          </a:prstGeom>
          <a:noFill/>
        </p:spPr>
        <p:txBody>
          <a:bodyPr wrap="square" lIns="0" tIns="0" rIns="0" bIns="0" anchor="t">
            <a:spAutoFit/>
          </a:bodyPr>
          <a:lstStyle/>
          <a:p>
            <a:pPr algn="l">
              <a:lnSpc>
                <a:spcPct val="120000"/>
              </a:lnSpc>
              <a:spcAft>
                <a:spcPts val="500"/>
              </a:spcAft>
            </a:pPr>
            <a:r>
              <a:rPr sz="1050" b="0" i="0">
                <a:solidFill>
                  <a:srgbClr val="FFFFFF"/>
                </a:solidFill>
                <a:latin typeface="Roboto"/>
              </a:rPr>
              <a:t>•  Présentiel (Paris) ou classe virtuelle</a:t>
            </a:r>
          </a:p>
          <a:p>
            <a:pPr algn="l">
              <a:lnSpc>
                <a:spcPct val="120000"/>
              </a:lnSpc>
              <a:spcAft>
                <a:spcPts val="500"/>
              </a:spcAft>
            </a:pPr>
            <a:r>
              <a:rPr sz="1050" b="0" i="0">
                <a:solidFill>
                  <a:srgbClr val="FFFFFF"/>
                </a:solidFill>
                <a:latin typeface="Roboto"/>
              </a:rPr>
              <a:t>•  Contactez-moi pour toute demande de devis</a:t>
            </a:r>
          </a:p>
          <a:p>
            <a:pPr algn="l">
              <a:lnSpc>
                <a:spcPct val="120000"/>
              </a:lnSpc>
              <a:spcAft>
                <a:spcPts val="500"/>
              </a:spcAft>
            </a:pPr>
            <a:r>
              <a:rPr sz="1050" b="0" i="0">
                <a:solidFill>
                  <a:srgbClr val="FFFFFF"/>
                </a:solidFill>
                <a:latin typeface="Roboto"/>
              </a:rPr>
              <a:t>•  Prise en charge possible par votre OPCO</a:t>
            </a:r>
          </a:p>
        </p:txBody>
      </p:sp>
      <p:sp>
        <p:nvSpPr>
          <p:cNvPr id="14" name="Rectangle 13"/>
          <p:cNvSpPr/>
          <p:nvPr/>
        </p:nvSpPr>
        <p:spPr>
          <a:xfrm>
            <a:off x="6255867" y="2148840"/>
            <a:ext cx="5432907" cy="393192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530187" y="2404872"/>
            <a:ext cx="4884267" cy="274320"/>
          </a:xfrm>
          <a:prstGeom prst="rect">
            <a:avLst/>
          </a:prstGeom>
          <a:noFill/>
        </p:spPr>
        <p:txBody>
          <a:bodyPr wrap="square" lIns="0" tIns="0" rIns="0" bIns="0" anchor="t">
            <a:spAutoFit/>
          </a:bodyPr>
          <a:lstStyle/>
          <a:p>
            <a:pPr algn="l">
              <a:lnSpc>
                <a:spcPct val="100000"/>
              </a:lnSpc>
              <a:spcAft>
                <a:spcPts val="0"/>
              </a:spcAft>
            </a:pPr>
            <a:r>
              <a:rPr sz="1050" b="1" i="0">
                <a:solidFill>
                  <a:srgbClr val="B8798E"/>
                </a:solidFill>
                <a:latin typeface="Roboto"/>
              </a:rPr>
              <a:t>INTRA-ENTREPRISE</a:t>
            </a:r>
          </a:p>
        </p:txBody>
      </p:sp>
      <p:sp>
        <p:nvSpPr>
          <p:cNvPr id="16" name="TextBox 15"/>
          <p:cNvSpPr txBox="1"/>
          <p:nvPr/>
        </p:nvSpPr>
        <p:spPr>
          <a:xfrm>
            <a:off x="6530187" y="2926080"/>
            <a:ext cx="4884267" cy="1005840"/>
          </a:xfrm>
          <a:prstGeom prst="rect">
            <a:avLst/>
          </a:prstGeom>
          <a:noFill/>
        </p:spPr>
        <p:txBody>
          <a:bodyPr wrap="square" lIns="0" tIns="0" rIns="0" bIns="0" anchor="t">
            <a:spAutoFit/>
          </a:bodyPr>
          <a:lstStyle/>
          <a:p>
            <a:pPr algn="l">
              <a:lnSpc>
                <a:spcPct val="100000"/>
              </a:lnSpc>
              <a:spcAft>
                <a:spcPts val="0"/>
              </a:spcAft>
            </a:pPr>
            <a:r>
              <a:rPr lang="fr-FR" sz="4600" b="1" i="1" dirty="0">
                <a:solidFill>
                  <a:srgbClr val="FCF4F4"/>
                </a:solidFill>
                <a:latin typeface="Playfair Display"/>
              </a:rPr>
              <a:t>1 </a:t>
            </a:r>
            <a:r>
              <a:rPr sz="4600" b="1" i="1" dirty="0">
                <a:solidFill>
                  <a:srgbClr val="FCF4F4"/>
                </a:solidFill>
                <a:latin typeface="Playfair Display"/>
              </a:rPr>
              <a:t>800</a:t>
            </a:r>
          </a:p>
        </p:txBody>
      </p:sp>
      <p:sp>
        <p:nvSpPr>
          <p:cNvPr id="17" name="TextBox 16"/>
          <p:cNvSpPr txBox="1"/>
          <p:nvPr/>
        </p:nvSpPr>
        <p:spPr>
          <a:xfrm>
            <a:off x="6530187" y="3840480"/>
            <a:ext cx="4884267" cy="365760"/>
          </a:xfrm>
          <a:prstGeom prst="rect">
            <a:avLst/>
          </a:prstGeom>
          <a:noFill/>
        </p:spPr>
        <p:txBody>
          <a:bodyPr wrap="square" lIns="0" tIns="0" rIns="0" bIns="0" anchor="t">
            <a:spAutoFit/>
          </a:bodyPr>
          <a:lstStyle/>
          <a:p>
            <a:pPr algn="l">
              <a:lnSpc>
                <a:spcPct val="100000"/>
              </a:lnSpc>
              <a:spcAft>
                <a:spcPts val="0"/>
              </a:spcAft>
            </a:pPr>
            <a:r>
              <a:rPr sz="1400" b="0" i="0">
                <a:solidFill>
                  <a:srgbClr val="FFFFFF"/>
                </a:solidFill>
                <a:latin typeface="Roboto"/>
              </a:rPr>
              <a:t>€ HT</a:t>
            </a:r>
          </a:p>
        </p:txBody>
      </p:sp>
      <p:sp>
        <p:nvSpPr>
          <p:cNvPr id="18" name="Rectangle 17"/>
          <p:cNvSpPr/>
          <p:nvPr/>
        </p:nvSpPr>
        <p:spPr>
          <a:xfrm>
            <a:off x="6530187" y="4297680"/>
            <a:ext cx="4884267"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530187" y="4434840"/>
            <a:ext cx="4884267" cy="457200"/>
          </a:xfrm>
          <a:prstGeom prst="rect">
            <a:avLst/>
          </a:prstGeom>
          <a:noFill/>
        </p:spPr>
        <p:txBody>
          <a:bodyPr wrap="square" lIns="0" tIns="0" rIns="0" bIns="0" anchor="t">
            <a:spAutoFit/>
          </a:bodyPr>
          <a:lstStyle/>
          <a:p>
            <a:pPr algn="l">
              <a:lnSpc>
                <a:spcPct val="100000"/>
              </a:lnSpc>
              <a:spcAft>
                <a:spcPts val="0"/>
              </a:spcAft>
            </a:pPr>
            <a:r>
              <a:rPr sz="1100" b="0" i="1">
                <a:solidFill>
                  <a:srgbClr val="FFFFFF"/>
                </a:solidFill>
                <a:latin typeface="Roboto"/>
              </a:rPr>
              <a:t>Groupe de 12 personnes maximum</a:t>
            </a:r>
          </a:p>
        </p:txBody>
      </p:sp>
      <p:sp>
        <p:nvSpPr>
          <p:cNvPr id="20" name="TextBox 19"/>
          <p:cNvSpPr txBox="1"/>
          <p:nvPr/>
        </p:nvSpPr>
        <p:spPr>
          <a:xfrm>
            <a:off x="6530187" y="4892040"/>
            <a:ext cx="4884267" cy="1097280"/>
          </a:xfrm>
          <a:prstGeom prst="rect">
            <a:avLst/>
          </a:prstGeom>
          <a:noFill/>
        </p:spPr>
        <p:txBody>
          <a:bodyPr wrap="square" lIns="0" tIns="0" rIns="0" bIns="0" anchor="t">
            <a:spAutoFit/>
          </a:bodyPr>
          <a:lstStyle/>
          <a:p>
            <a:pPr algn="l">
              <a:lnSpc>
                <a:spcPct val="120000"/>
              </a:lnSpc>
              <a:spcAft>
                <a:spcPts val="500"/>
              </a:spcAft>
            </a:pPr>
            <a:r>
              <a:rPr sz="1050" b="0" i="0">
                <a:solidFill>
                  <a:srgbClr val="FFFFFF"/>
                </a:solidFill>
                <a:latin typeface="Roboto"/>
              </a:rPr>
              <a:t>•  Dans vos locaux ou classe virtuelle</a:t>
            </a:r>
          </a:p>
          <a:p>
            <a:pPr algn="l">
              <a:lnSpc>
                <a:spcPct val="120000"/>
              </a:lnSpc>
              <a:spcAft>
                <a:spcPts val="500"/>
              </a:spcAft>
            </a:pPr>
            <a:r>
              <a:rPr sz="1050" b="0" i="0">
                <a:solidFill>
                  <a:srgbClr val="FFFFFF"/>
                </a:solidFill>
                <a:latin typeface="Roboto"/>
              </a:rPr>
              <a:t>•  Contactez-moi pour toute demande de devis</a:t>
            </a:r>
          </a:p>
        </p:txBody>
      </p:sp>
      <p:sp>
        <p:nvSpPr>
          <p:cNvPr id="21" name="TextBox 20"/>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22" name="TextBox 21"/>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10 / 13</a:t>
            </a:r>
          </a:p>
        </p:txBody>
      </p:sp>
      <p:sp>
        <p:nvSpPr>
          <p:cNvPr id="23" name="Rectangle 22"/>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CADRE DE LA FORMATION</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Une formation certifiée Qualiopi</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4023360"/>
          </a:xfrm>
          <a:prstGeom prst="rect">
            <a:avLst/>
          </a:prstGeom>
          <a:noFill/>
        </p:spPr>
        <p:txBody>
          <a:bodyPr wrap="square" lIns="0" tIns="0" rIns="0" bIns="0" anchor="t">
            <a:spAutoFit/>
          </a:bodyPr>
          <a:lstStyle/>
          <a:p>
            <a:pPr algn="l">
              <a:lnSpc>
                <a:spcPct val="130000"/>
              </a:lnSpc>
              <a:spcAft>
                <a:spcPts val="1200"/>
              </a:spcAft>
            </a:pPr>
            <a:r>
              <a:rPr sz="1300" b="0" i="0">
                <a:solidFill>
                  <a:srgbClr val="555555"/>
                </a:solidFill>
                <a:latin typeface="Roboto"/>
              </a:rPr>
              <a:t>Cette formation est conçue et animée par Séverine Charbonnel, ancienne avocate au barreau de Paris devenue Executive Coach certifiée HEC et certifiée MBTI®.</a:t>
            </a:r>
          </a:p>
          <a:p>
            <a:pPr algn="l">
              <a:lnSpc>
                <a:spcPct val="130000"/>
              </a:lnSpc>
              <a:spcAft>
                <a:spcPts val="1200"/>
              </a:spcAft>
            </a:pPr>
            <a:r>
              <a:rPr sz="1300" b="0" i="0">
                <a:solidFill>
                  <a:srgbClr val="555555"/>
                </a:solidFill>
                <a:latin typeface="Roboto"/>
              </a:rPr>
              <a:t>Pour les formations éligibles au financement public, le GIE Académie de Management (certifié Qualiopi, numéro de déclaration d'activité 11756339175) contracte avec les clients ; la conception et l'animation restent assurées dans le respect des obligations de Qualiopi.</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11 / 13</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VOTRE FORMATRICE</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Séverine Charbonnel</a:t>
            </a:r>
          </a:p>
        </p:txBody>
      </p:sp>
      <p:pic>
        <p:nvPicPr>
          <p:cNvPr id="4" name="Picture 3"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5" name="Oval 4"/>
          <p:cNvSpPr/>
          <p:nvPr/>
        </p:nvSpPr>
        <p:spPr>
          <a:xfrm>
            <a:off x="612648" y="2194560"/>
            <a:ext cx="2317335" cy="2313432"/>
          </a:xfrm>
          <a:prstGeom prst="ellipse">
            <a:avLst/>
          </a:prstGeom>
          <a:noFill/>
          <a:ln w="2540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4663440"/>
            <a:ext cx="2468880" cy="822960"/>
          </a:xfrm>
          <a:prstGeom prst="rect">
            <a:avLst/>
          </a:prstGeom>
          <a:noFill/>
        </p:spPr>
        <p:txBody>
          <a:bodyPr wrap="square" lIns="0" tIns="0" rIns="0" bIns="0" anchor="t">
            <a:spAutoFit/>
          </a:bodyPr>
          <a:lstStyle/>
          <a:p>
            <a:pPr algn="ctr">
              <a:lnSpc>
                <a:spcPct val="130000"/>
              </a:lnSpc>
              <a:spcAft>
                <a:spcPts val="0"/>
              </a:spcAft>
            </a:pPr>
            <a:r>
              <a:rPr sz="1050" b="1" i="0">
                <a:solidFill>
                  <a:srgbClr val="B8798E"/>
                </a:solidFill>
                <a:latin typeface="Roboto"/>
              </a:rPr>
              <a:t>Ancienne Avocate au Barreau de Paris
Executive Coach HEC Paris
Certifiée MBTI®</a:t>
            </a:r>
          </a:p>
        </p:txBody>
      </p:sp>
      <p:sp>
        <p:nvSpPr>
          <p:cNvPr id="8" name="TextBox 7"/>
          <p:cNvSpPr txBox="1"/>
          <p:nvPr/>
        </p:nvSpPr>
        <p:spPr>
          <a:xfrm>
            <a:off x="3474720" y="2148840"/>
            <a:ext cx="8214055" cy="640080"/>
          </a:xfrm>
          <a:prstGeom prst="rect">
            <a:avLst/>
          </a:prstGeom>
          <a:noFill/>
        </p:spPr>
        <p:txBody>
          <a:bodyPr wrap="square" lIns="0" tIns="0" rIns="0" bIns="0" anchor="t">
            <a:spAutoFit/>
          </a:bodyPr>
          <a:lstStyle/>
          <a:p>
            <a:pPr algn="l">
              <a:lnSpc>
                <a:spcPct val="100000"/>
              </a:lnSpc>
              <a:spcAft>
                <a:spcPts val="0"/>
              </a:spcAft>
            </a:pPr>
            <a:r>
              <a:rPr sz="1800" b="1" i="1">
                <a:solidFill>
                  <a:srgbClr val="464D4A"/>
                </a:solidFill>
                <a:latin typeface="Playfair Display"/>
              </a:rPr>
              <a:t>« Positionner l'Humain au cœur de mon activité. »</a:t>
            </a:r>
          </a:p>
        </p:txBody>
      </p:sp>
      <p:sp>
        <p:nvSpPr>
          <p:cNvPr id="9" name="TextBox 8"/>
          <p:cNvSpPr txBox="1"/>
          <p:nvPr/>
        </p:nvSpPr>
        <p:spPr>
          <a:xfrm>
            <a:off x="3474720" y="2926080"/>
            <a:ext cx="8214055" cy="2743200"/>
          </a:xfrm>
          <a:prstGeom prst="rect">
            <a:avLst/>
          </a:prstGeom>
          <a:noFill/>
        </p:spPr>
        <p:txBody>
          <a:bodyPr wrap="square" lIns="0" tIns="0" rIns="0" bIns="0" anchor="t">
            <a:spAutoFit/>
          </a:bodyPr>
          <a:lstStyle/>
          <a:p>
            <a:pPr algn="l">
              <a:lnSpc>
                <a:spcPct val="125000"/>
              </a:lnSpc>
              <a:spcAft>
                <a:spcPts val="1000"/>
              </a:spcAft>
            </a:pPr>
            <a:r>
              <a:rPr sz="1200" b="0" i="0">
                <a:solidFill>
                  <a:srgbClr val="555555"/>
                </a:solidFill>
                <a:latin typeface="Roboto"/>
              </a:rPr>
              <a:t>Avocate pendant 20 ans dans des cabinets d'affaires, j'ai réalisé après un bilan de compétences et un travail d'introspection que je souhaitais devenir coach. Formée à HEC à l'Executive Coaching, je m'appuie sur mes qualités d'écoute et de présence pour aider mes clients à tendre vers des relations sereines.</a:t>
            </a:r>
          </a:p>
          <a:p>
            <a:pPr algn="l">
              <a:lnSpc>
                <a:spcPct val="125000"/>
              </a:lnSpc>
              <a:spcAft>
                <a:spcPts val="1000"/>
              </a:spcAft>
            </a:pPr>
            <a:r>
              <a:rPr sz="1200" b="0" i="0">
                <a:solidFill>
                  <a:srgbClr val="555555"/>
                </a:solidFill>
                <a:latin typeface="Roboto"/>
              </a:rPr>
              <a:t>J'accompagne aujourd'hui salariés, managers et équipes en entreprise avec la conviction qu'une meilleure connaissance de soi favorise une meilleure coopération entre les acteurs de l'entreprise et permet de retrouver un équilibre durable.</a:t>
            </a:r>
          </a:p>
        </p:txBody>
      </p:sp>
      <p:sp>
        <p:nvSpPr>
          <p:cNvPr id="10" name="Rectangle 9"/>
          <p:cNvSpPr/>
          <p:nvPr/>
        </p:nvSpPr>
        <p:spPr>
          <a:xfrm>
            <a:off x="3474720" y="5715000"/>
            <a:ext cx="8214055" cy="5029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3474720" y="5852160"/>
            <a:ext cx="8214055" cy="274320"/>
          </a:xfrm>
          <a:prstGeom prst="rect">
            <a:avLst/>
          </a:prstGeom>
          <a:noFill/>
        </p:spPr>
        <p:txBody>
          <a:bodyPr wrap="square" lIns="0" tIns="0" rIns="0" bIns="0" anchor="t">
            <a:spAutoFit/>
          </a:bodyPr>
          <a:lstStyle/>
          <a:p>
            <a:pPr algn="ctr">
              <a:lnSpc>
                <a:spcPct val="100000"/>
              </a:lnSpc>
              <a:spcAft>
                <a:spcPts val="0"/>
              </a:spcAft>
            </a:pPr>
            <a:r>
              <a:rPr sz="1050" b="1" i="0">
                <a:solidFill>
                  <a:srgbClr val="B8798E"/>
                </a:solidFill>
                <a:latin typeface="Roboto"/>
              </a:rPr>
              <a:t>ÉNERGIQUE  ·  COMMUNICATIVE  ·  AIME LE PARTAGE, LE RIRE, LES VOYAGES ET LE CHOCOLAT</a:t>
            </a:r>
          </a:p>
        </p:txBody>
      </p:sp>
      <p:sp>
        <p:nvSpPr>
          <p:cNvPr id="12" name="TextBox 11"/>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13" name="TextBox 12"/>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12 / 13</a:t>
            </a:r>
          </a:p>
        </p:txBody>
      </p:sp>
      <p:sp>
        <p:nvSpPr>
          <p:cNvPr id="14" name="Rectangle 13"/>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Image 15">
            <a:extLst>
              <a:ext uri="{FF2B5EF4-FFF2-40B4-BE49-F238E27FC236}">
                <a16:creationId xmlns:a16="http://schemas.microsoft.com/office/drawing/2014/main" id="{F19FDFC2-8814-6C94-5B8A-F9B3BCF2B8A9}"/>
              </a:ext>
            </a:extLst>
          </p:cNvPr>
          <p:cNvPicPr>
            <a:picLocks noChangeAspect="1"/>
          </p:cNvPicPr>
          <p:nvPr/>
        </p:nvPicPr>
        <p:blipFill>
          <a:blip r:embed="rId3"/>
          <a:stretch/>
        </p:blipFill>
        <p:spPr>
          <a:xfrm>
            <a:off x="690680" y="2246376"/>
            <a:ext cx="2197100" cy="2209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64D4A"/>
        </a:solidFill>
        <a:effectLst/>
      </p:bgPr>
    </p:bg>
    <p:spTree>
      <p:nvGrpSpPr>
        <p:cNvPr id="1" name=""/>
        <p:cNvGrpSpPr/>
        <p:nvPr/>
      </p:nvGrpSpPr>
      <p:grpSpPr>
        <a:xfrm>
          <a:off x="0" y="0"/>
          <a:ext cx="0" cy="0"/>
          <a:chOff x="0" y="0"/>
          <a:chExt cx="0" cy="0"/>
        </a:xfrm>
      </p:grpSpPr>
      <p:sp>
        <p:nvSpPr>
          <p:cNvPr id="2" name="Oval 1"/>
          <p:cNvSpPr/>
          <p:nvPr/>
        </p:nvSpPr>
        <p:spPr>
          <a:xfrm>
            <a:off x="10454335" y="-914400"/>
            <a:ext cx="2377440" cy="2377440"/>
          </a:xfrm>
          <a:prstGeom prst="ellipse">
            <a:avLst/>
          </a:prstGeom>
          <a:solidFill>
            <a:srgbClr val="8A8A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97280" y="4206240"/>
            <a:ext cx="2651760" cy="2651760"/>
          </a:xfrm>
          <a:prstGeom prst="ellipse">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severine_full_baseline_white.png"/>
          <p:cNvPicPr>
            <a:picLocks noChangeAspect="1"/>
          </p:cNvPicPr>
          <p:nvPr/>
        </p:nvPicPr>
        <p:blipFill>
          <a:blip r:embed="rId2"/>
          <a:stretch>
            <a:fillRect/>
          </a:stretch>
        </p:blipFill>
        <p:spPr>
          <a:xfrm>
            <a:off x="4907127" y="1005840"/>
            <a:ext cx="2377440" cy="1072363"/>
          </a:xfrm>
          <a:prstGeom prst="rect">
            <a:avLst/>
          </a:prstGeom>
        </p:spPr>
      </p:pic>
      <p:sp>
        <p:nvSpPr>
          <p:cNvPr id="5" name="TextBox 4"/>
          <p:cNvSpPr txBox="1"/>
          <p:nvPr/>
        </p:nvSpPr>
        <p:spPr>
          <a:xfrm>
            <a:off x="1097280" y="2606040"/>
            <a:ext cx="10058400" cy="914400"/>
          </a:xfrm>
          <a:prstGeom prst="rect">
            <a:avLst/>
          </a:prstGeom>
          <a:noFill/>
        </p:spPr>
        <p:txBody>
          <a:bodyPr wrap="square" lIns="0" tIns="0" rIns="0" bIns="0" anchor="t">
            <a:spAutoFit/>
          </a:bodyPr>
          <a:lstStyle/>
          <a:p>
            <a:pPr algn="ctr">
              <a:lnSpc>
                <a:spcPct val="100000"/>
              </a:lnSpc>
              <a:spcAft>
                <a:spcPts val="0"/>
              </a:spcAft>
            </a:pPr>
            <a:r>
              <a:rPr sz="4000" b="1" i="1">
                <a:solidFill>
                  <a:srgbClr val="FCF4F4"/>
                </a:solidFill>
                <a:latin typeface="Playfair Display"/>
              </a:rPr>
              <a:t>Et si on en parlait ?</a:t>
            </a:r>
          </a:p>
        </p:txBody>
      </p:sp>
      <p:sp>
        <p:nvSpPr>
          <p:cNvPr id="6" name="TextBox 5"/>
          <p:cNvSpPr txBox="1"/>
          <p:nvPr/>
        </p:nvSpPr>
        <p:spPr>
          <a:xfrm>
            <a:off x="1097280" y="3429000"/>
            <a:ext cx="10058400" cy="457200"/>
          </a:xfrm>
          <a:prstGeom prst="rect">
            <a:avLst/>
          </a:prstGeom>
          <a:noFill/>
        </p:spPr>
        <p:txBody>
          <a:bodyPr wrap="square" lIns="0" tIns="0" rIns="0" bIns="0" anchor="t">
            <a:spAutoFit/>
          </a:bodyPr>
          <a:lstStyle/>
          <a:p>
            <a:pPr algn="ctr">
              <a:lnSpc>
                <a:spcPct val="100000"/>
              </a:lnSpc>
              <a:spcAft>
                <a:spcPts val="0"/>
              </a:spcAft>
            </a:pPr>
            <a:r>
              <a:rPr sz="1400" b="0" i="1">
                <a:solidFill>
                  <a:srgbClr val="FFFFFF"/>
                </a:solidFill>
                <a:latin typeface="Playfair Display"/>
              </a:rPr>
              <a:t>Le premier échange est gratuit, sans engagement.</a:t>
            </a:r>
          </a:p>
        </p:txBody>
      </p:sp>
      <p:sp>
        <p:nvSpPr>
          <p:cNvPr id="7" name="Rectangle 6"/>
          <p:cNvSpPr/>
          <p:nvPr/>
        </p:nvSpPr>
        <p:spPr>
          <a:xfrm>
            <a:off x="1889607" y="4206240"/>
            <a:ext cx="8412480" cy="1143000"/>
          </a:xfrm>
          <a:prstGeom prst="rect">
            <a:avLst/>
          </a:prstGeom>
          <a:solidFill>
            <a:srgbClr val="F7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88960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EMAIL</a:t>
            </a:r>
          </a:p>
        </p:txBody>
      </p:sp>
      <p:sp>
        <p:nvSpPr>
          <p:cNvPr id="9" name="TextBox 8"/>
          <p:cNvSpPr txBox="1"/>
          <p:nvPr/>
        </p:nvSpPr>
        <p:spPr>
          <a:xfrm>
            <a:off x="1889607" y="4736592"/>
            <a:ext cx="2804160" cy="365760"/>
          </a:xfrm>
          <a:prstGeom prst="rect">
            <a:avLst/>
          </a:prstGeom>
          <a:noFill/>
        </p:spPr>
        <p:txBody>
          <a:bodyPr wrap="square" lIns="0" tIns="0" rIns="0" bIns="0" anchor="t">
            <a:spAutoFit/>
          </a:bodyPr>
          <a:lstStyle/>
          <a:p>
            <a:pPr algn="ctr">
              <a:lnSpc>
                <a:spcPct val="100000"/>
              </a:lnSpc>
              <a:spcAft>
                <a:spcPts val="0"/>
              </a:spcAft>
            </a:pPr>
            <a:r>
              <a:rPr sz="1200" b="1" i="0">
                <a:solidFill>
                  <a:srgbClr val="464D4A"/>
                </a:solidFill>
                <a:latin typeface="Roboto"/>
              </a:rPr>
              <a:t>contact@severinecharbonnel.fr</a:t>
            </a:r>
          </a:p>
        </p:txBody>
      </p:sp>
      <p:sp>
        <p:nvSpPr>
          <p:cNvPr id="10" name="TextBox 9"/>
          <p:cNvSpPr txBox="1"/>
          <p:nvPr/>
        </p:nvSpPr>
        <p:spPr>
          <a:xfrm>
            <a:off x="469376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TÉLÉPHONE</a:t>
            </a:r>
          </a:p>
        </p:txBody>
      </p:sp>
      <p:sp>
        <p:nvSpPr>
          <p:cNvPr id="11" name="TextBox 10"/>
          <p:cNvSpPr txBox="1"/>
          <p:nvPr/>
        </p:nvSpPr>
        <p:spPr>
          <a:xfrm>
            <a:off x="4693767" y="4736592"/>
            <a:ext cx="2804160" cy="184666"/>
          </a:xfrm>
          <a:prstGeom prst="rect">
            <a:avLst/>
          </a:prstGeom>
          <a:noFill/>
        </p:spPr>
        <p:txBody>
          <a:bodyPr wrap="square" lIns="0" tIns="0" rIns="0" bIns="0" anchor="t">
            <a:spAutoFit/>
          </a:bodyPr>
          <a:lstStyle/>
          <a:p>
            <a:pPr algn="ctr">
              <a:lnSpc>
                <a:spcPct val="100000"/>
              </a:lnSpc>
              <a:spcAft>
                <a:spcPts val="0"/>
              </a:spcAft>
            </a:pPr>
            <a:r>
              <a:rPr lang="fr-FR" sz="1200" b="1" dirty="0">
                <a:solidFill>
                  <a:srgbClr val="464D4A"/>
                </a:solidFill>
                <a:latin typeface="Roboto"/>
              </a:rPr>
              <a:t>06 25 32 93 16</a:t>
            </a:r>
            <a:endParaRPr sz="1200" b="1" i="0" dirty="0">
              <a:solidFill>
                <a:srgbClr val="464D4A"/>
              </a:solidFill>
              <a:latin typeface="Roboto"/>
            </a:endParaRPr>
          </a:p>
        </p:txBody>
      </p:sp>
      <p:sp>
        <p:nvSpPr>
          <p:cNvPr id="12" name="TextBox 11"/>
          <p:cNvSpPr txBox="1"/>
          <p:nvPr/>
        </p:nvSpPr>
        <p:spPr>
          <a:xfrm>
            <a:off x="749792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CABINET</a:t>
            </a:r>
          </a:p>
        </p:txBody>
      </p:sp>
      <p:sp>
        <p:nvSpPr>
          <p:cNvPr id="13" name="TextBox 12"/>
          <p:cNvSpPr txBox="1"/>
          <p:nvPr/>
        </p:nvSpPr>
        <p:spPr>
          <a:xfrm>
            <a:off x="7497927" y="4736592"/>
            <a:ext cx="2804160" cy="184666"/>
          </a:xfrm>
          <a:prstGeom prst="rect">
            <a:avLst/>
          </a:prstGeom>
          <a:noFill/>
        </p:spPr>
        <p:txBody>
          <a:bodyPr wrap="square" lIns="0" tIns="0" rIns="0" bIns="0" anchor="t">
            <a:spAutoFit/>
          </a:bodyPr>
          <a:lstStyle/>
          <a:p>
            <a:pPr algn="ctr">
              <a:lnSpc>
                <a:spcPct val="100000"/>
              </a:lnSpc>
              <a:spcAft>
                <a:spcPts val="0"/>
              </a:spcAft>
            </a:pPr>
            <a:r>
              <a:rPr sz="1200" b="1" i="0" dirty="0">
                <a:solidFill>
                  <a:srgbClr val="464D4A"/>
                </a:solidFill>
                <a:latin typeface="Roboto"/>
              </a:rPr>
              <a:t>Paris </a:t>
            </a:r>
            <a:r>
              <a:rPr sz="1200" b="1" i="0" dirty="0" err="1">
                <a:solidFill>
                  <a:srgbClr val="464D4A"/>
                </a:solidFill>
                <a:latin typeface="Roboto"/>
              </a:rPr>
              <a:t>ou</a:t>
            </a:r>
            <a:r>
              <a:rPr sz="1200" b="1" i="0" dirty="0">
                <a:solidFill>
                  <a:srgbClr val="464D4A"/>
                </a:solidFill>
                <a:latin typeface="Roboto"/>
              </a:rPr>
              <a:t> </a:t>
            </a:r>
            <a:r>
              <a:rPr sz="1200" b="1" i="0" dirty="0" err="1">
                <a:solidFill>
                  <a:srgbClr val="464D4A"/>
                </a:solidFill>
                <a:latin typeface="Roboto"/>
              </a:rPr>
              <a:t>en</a:t>
            </a:r>
            <a:r>
              <a:rPr sz="1200" b="1" i="0" dirty="0">
                <a:solidFill>
                  <a:srgbClr val="464D4A"/>
                </a:solidFill>
                <a:latin typeface="Roboto"/>
              </a:rPr>
              <a:t> </a:t>
            </a:r>
            <a:r>
              <a:rPr sz="1200" b="1" i="0" dirty="0" err="1">
                <a:solidFill>
                  <a:srgbClr val="464D4A"/>
                </a:solidFill>
                <a:latin typeface="Roboto"/>
              </a:rPr>
              <a:t>distanciel</a:t>
            </a:r>
            <a:endParaRPr sz="1200" b="1" i="0" dirty="0">
              <a:solidFill>
                <a:srgbClr val="464D4A"/>
              </a:solidFill>
              <a:latin typeface="Roboto"/>
            </a:endParaRPr>
          </a:p>
        </p:txBody>
      </p:sp>
      <p:sp>
        <p:nvSpPr>
          <p:cNvPr id="14" name="TextBox 13"/>
          <p:cNvSpPr txBox="1"/>
          <p:nvPr/>
        </p:nvSpPr>
        <p:spPr>
          <a:xfrm>
            <a:off x="548640" y="6400800"/>
            <a:ext cx="5486400" cy="274320"/>
          </a:xfrm>
          <a:prstGeom prst="rect">
            <a:avLst/>
          </a:prstGeom>
          <a:noFill/>
        </p:spPr>
        <p:txBody>
          <a:bodyPr wrap="square" lIns="0" tIns="0" rIns="0" bIns="0" anchor="t">
            <a:spAutoFit/>
          </a:bodyPr>
          <a:lstStyle/>
          <a:p>
            <a:pPr algn="l">
              <a:lnSpc>
                <a:spcPct val="100000"/>
              </a:lnSpc>
              <a:spcAft>
                <a:spcPts val="0"/>
              </a:spcAft>
            </a:pPr>
            <a:r>
              <a:rPr sz="950" b="0" i="1">
                <a:solidFill>
                  <a:srgbClr val="FFFFFF"/>
                </a:solidFill>
                <a:latin typeface="Roboto"/>
              </a:rPr>
              <a:t>séverine charbonnel · coaching &amp; formation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POURQUOI SE FORMER</a:t>
            </a:r>
          </a:p>
        </p:txBody>
      </p:sp>
      <p:sp>
        <p:nvSpPr>
          <p:cNvPr id="3" name="TextBox 2"/>
          <p:cNvSpPr txBox="1"/>
          <p:nvPr/>
        </p:nvSpPr>
        <p:spPr>
          <a:xfrm>
            <a:off x="502920" y="713232"/>
            <a:ext cx="9692640" cy="123444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8 bonnes raisons de miser sur les soft skills</a:t>
            </a:r>
          </a:p>
        </p:txBody>
      </p:sp>
      <p:sp>
        <p:nvSpPr>
          <p:cNvPr id="4" name="Oval 3"/>
          <p:cNvSpPr/>
          <p:nvPr/>
        </p:nvSpPr>
        <p:spPr>
          <a:xfrm>
            <a:off x="502920" y="206654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99339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les compétences comportementales qui font la différence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679192"/>
            <a:ext cx="10241280" cy="4023360"/>
          </a:xfrm>
          <a:prstGeom prst="rect">
            <a:avLst/>
          </a:prstGeom>
          <a:noFill/>
        </p:spPr>
        <p:txBody>
          <a:bodyPr wrap="square" lIns="0" tIns="0" rIns="0" bIns="0" anchor="t">
            <a:spAutoFit/>
          </a:bodyPr>
          <a:lstStyle/>
          <a:p>
            <a:pPr algn="l">
              <a:lnSpc>
                <a:spcPct val="130000"/>
              </a:lnSpc>
              <a:spcAft>
                <a:spcPts val="1200"/>
              </a:spcAft>
            </a:pPr>
            <a:r>
              <a:rPr sz="1300" b="0" i="0">
                <a:solidFill>
                  <a:srgbClr val="555555"/>
                </a:solidFill>
                <a:latin typeface="Roboto"/>
              </a:rPr>
              <a:t>Nous vivons dans un monde de relations, en constante évolution. Afin de créer, d'entretenir et de faire perdurer ces relations, l'acquisition de compétences comportementales dites soft skills est fondamentale. Les soft skills sont des traits de personnalité, des caractéristiques sociales et des aptitudes émotionnelles qui influencent notre façon d'interagir avec les autres.</a:t>
            </a:r>
          </a:p>
          <a:p>
            <a:pPr algn="l">
              <a:lnSpc>
                <a:spcPct val="130000"/>
              </a:lnSpc>
              <a:spcAft>
                <a:spcPts val="1200"/>
              </a:spcAft>
            </a:pPr>
            <a:r>
              <a:rPr sz="1300" b="0" i="0">
                <a:solidFill>
                  <a:srgbClr val="555555"/>
                </a:solidFill>
                <a:latin typeface="Roboto"/>
              </a:rPr>
              <a:t>Convaincue et passionnée par ce sujet, je propose un ensemble de formations pensées et construites avec vous, au plus près des attentes de chaque client. Cette formation utilise le MBTI®, inspiré de la pensée de Carl Gustav Jung, pour identifier vos préférences comportementales et développer votre potentiel relationnel.</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2 / 13</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5486400" cy="6858000"/>
          </a:xfrm>
          <a:prstGeom prst="rect">
            <a:avLst/>
          </a:prstGeom>
          <a:solidFill>
            <a:srgbClr val="F7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5486400" y="0"/>
            <a:ext cx="6705295" cy="685800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362895" y="5029200"/>
            <a:ext cx="2377440" cy="2377440"/>
          </a:xfrm>
          <a:prstGeom prst="ellipse">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2103120"/>
            <a:ext cx="4206240" cy="1828800"/>
          </a:xfrm>
          <a:prstGeom prst="rect">
            <a:avLst/>
          </a:prstGeom>
          <a:noFill/>
        </p:spPr>
        <p:txBody>
          <a:bodyPr wrap="square" lIns="0" tIns="0" rIns="0" bIns="0" anchor="t">
            <a:spAutoFit/>
          </a:bodyPr>
          <a:lstStyle/>
          <a:p>
            <a:pPr algn="l">
              <a:lnSpc>
                <a:spcPct val="100000"/>
              </a:lnSpc>
              <a:spcAft>
                <a:spcPts val="0"/>
              </a:spcAft>
            </a:pPr>
            <a:r>
              <a:rPr sz="8000" b="1" i="1">
                <a:solidFill>
                  <a:srgbClr val="B8798E"/>
                </a:solidFill>
                <a:latin typeface="Playfair Display"/>
              </a:rPr>
              <a:t>92</a:t>
            </a:r>
          </a:p>
        </p:txBody>
      </p:sp>
      <p:sp>
        <p:nvSpPr>
          <p:cNvPr id="6" name="TextBox 5"/>
          <p:cNvSpPr txBox="1"/>
          <p:nvPr/>
        </p:nvSpPr>
        <p:spPr>
          <a:xfrm>
            <a:off x="731520" y="1371600"/>
            <a:ext cx="2743200" cy="914400"/>
          </a:xfrm>
          <a:prstGeom prst="rect">
            <a:avLst/>
          </a:prstGeom>
          <a:noFill/>
        </p:spPr>
        <p:txBody>
          <a:bodyPr wrap="square" lIns="0" tIns="0" rIns="0" bIns="0" anchor="t">
            <a:spAutoFit/>
          </a:bodyPr>
          <a:lstStyle/>
          <a:p>
            <a:pPr algn="l">
              <a:lnSpc>
                <a:spcPct val="100000"/>
              </a:lnSpc>
              <a:spcAft>
                <a:spcPts val="0"/>
              </a:spcAft>
            </a:pPr>
            <a:r>
              <a:rPr sz="3400" b="1" i="0">
                <a:solidFill>
                  <a:srgbClr val="464D4A"/>
                </a:solidFill>
                <a:latin typeface="Playfair Display"/>
              </a:rPr>
              <a:t>%</a:t>
            </a:r>
          </a:p>
        </p:txBody>
      </p:sp>
      <p:sp>
        <p:nvSpPr>
          <p:cNvPr id="7" name="TextBox 6"/>
          <p:cNvSpPr txBox="1"/>
          <p:nvPr/>
        </p:nvSpPr>
        <p:spPr>
          <a:xfrm>
            <a:off x="777240" y="3794760"/>
            <a:ext cx="4114800" cy="822960"/>
          </a:xfrm>
          <a:prstGeom prst="rect">
            <a:avLst/>
          </a:prstGeom>
          <a:noFill/>
        </p:spPr>
        <p:txBody>
          <a:bodyPr wrap="square" lIns="0" tIns="0" rIns="0" bIns="0" anchor="t">
            <a:spAutoFit/>
          </a:bodyPr>
          <a:lstStyle/>
          <a:p>
            <a:pPr algn="l">
              <a:lnSpc>
                <a:spcPct val="120000"/>
              </a:lnSpc>
              <a:spcAft>
                <a:spcPts val="0"/>
              </a:spcAft>
            </a:pPr>
            <a:r>
              <a:rPr sz="1400" b="0" i="1">
                <a:solidFill>
                  <a:srgbClr val="464D4A"/>
                </a:solidFill>
                <a:latin typeface="Playfair Display"/>
              </a:rPr>
              <a:t>des recruteurs estiment que les soft skills sont aussi importantes, voire plus, que les compétences techniques.</a:t>
            </a:r>
          </a:p>
        </p:txBody>
      </p:sp>
      <p:sp>
        <p:nvSpPr>
          <p:cNvPr id="8" name="TextBox 7"/>
          <p:cNvSpPr txBox="1"/>
          <p:nvPr/>
        </p:nvSpPr>
        <p:spPr>
          <a:xfrm>
            <a:off x="6035040" y="1828800"/>
            <a:ext cx="914400" cy="640080"/>
          </a:xfrm>
          <a:prstGeom prst="rect">
            <a:avLst/>
          </a:prstGeom>
          <a:noFill/>
        </p:spPr>
        <p:txBody>
          <a:bodyPr wrap="square" lIns="0" tIns="0" rIns="0" bIns="0" anchor="t">
            <a:spAutoFit/>
          </a:bodyPr>
          <a:lstStyle/>
          <a:p>
            <a:pPr algn="l">
              <a:lnSpc>
                <a:spcPct val="100000"/>
              </a:lnSpc>
              <a:spcAft>
                <a:spcPts val="0"/>
              </a:spcAft>
            </a:pPr>
            <a:r>
              <a:rPr sz="4000" b="1" i="0">
                <a:solidFill>
                  <a:srgbClr val="B8798E"/>
                </a:solidFill>
                <a:latin typeface="Playfair Display"/>
              </a:rPr>
              <a:t>“</a:t>
            </a:r>
          </a:p>
        </p:txBody>
      </p:sp>
      <p:sp>
        <p:nvSpPr>
          <p:cNvPr id="9" name="TextBox 8"/>
          <p:cNvSpPr txBox="1"/>
          <p:nvPr/>
        </p:nvSpPr>
        <p:spPr>
          <a:xfrm>
            <a:off x="6035040" y="2468880"/>
            <a:ext cx="5242255" cy="948529"/>
          </a:xfrm>
          <a:prstGeom prst="rect">
            <a:avLst/>
          </a:prstGeom>
          <a:noFill/>
        </p:spPr>
        <p:txBody>
          <a:bodyPr wrap="square" lIns="0" tIns="0" rIns="0" bIns="0" anchor="t">
            <a:spAutoFit/>
          </a:bodyPr>
          <a:lstStyle/>
          <a:p>
            <a:pPr algn="l">
              <a:lnSpc>
                <a:spcPct val="125000"/>
              </a:lnSpc>
              <a:spcAft>
                <a:spcPts val="0"/>
              </a:spcAft>
            </a:pPr>
            <a:r>
              <a:rPr sz="1700" b="1" i="1" dirty="0">
                <a:solidFill>
                  <a:srgbClr val="FFFFFF"/>
                </a:solidFill>
                <a:latin typeface="Playfair Display"/>
              </a:rPr>
              <a:t>C</a:t>
            </a:r>
            <a:r>
              <a:rPr lang="fr-FR" sz="1700" b="1" i="1" dirty="0" err="1">
                <a:solidFill>
                  <a:srgbClr val="FFFFFF"/>
                </a:solidFill>
                <a:latin typeface="Playfair Display"/>
              </a:rPr>
              <a:t>oach</a:t>
            </a:r>
            <a:r>
              <a:rPr lang="fr-FR" sz="1700" b="1" i="1" dirty="0">
                <a:solidFill>
                  <a:srgbClr val="FFFFFF"/>
                </a:solidFill>
                <a:latin typeface="Playfair Display"/>
              </a:rPr>
              <a:t> et formatrice, </a:t>
            </a:r>
            <a:r>
              <a:rPr sz="1700" b="1" i="1" dirty="0">
                <a:solidFill>
                  <a:srgbClr val="FFFFFF"/>
                </a:solidFill>
                <a:latin typeface="Playfair Display"/>
              </a:rPr>
              <a:t>je </a:t>
            </a:r>
            <a:r>
              <a:rPr sz="1700" b="1" i="1" dirty="0" err="1">
                <a:solidFill>
                  <a:srgbClr val="FFFFFF"/>
                </a:solidFill>
                <a:latin typeface="Playfair Display"/>
              </a:rPr>
              <a:t>mêle</a:t>
            </a:r>
            <a:r>
              <a:rPr sz="1700" b="1" i="1" dirty="0">
                <a:solidFill>
                  <a:srgbClr val="FFFFFF"/>
                </a:solidFill>
                <a:latin typeface="Playfair Display"/>
              </a:rPr>
              <a:t> apports </a:t>
            </a:r>
            <a:r>
              <a:rPr sz="1700" b="1" i="1" dirty="0" err="1">
                <a:solidFill>
                  <a:srgbClr val="FFFFFF"/>
                </a:solidFill>
                <a:latin typeface="Playfair Display"/>
              </a:rPr>
              <a:t>théoriques</a:t>
            </a:r>
            <a:r>
              <a:rPr sz="1700" b="1" i="1" dirty="0">
                <a:solidFill>
                  <a:srgbClr val="FFFFFF"/>
                </a:solidFill>
                <a:latin typeface="Playfair Display"/>
              </a:rPr>
              <a:t> et mises </a:t>
            </a:r>
            <a:r>
              <a:rPr sz="1700" b="1" i="1" dirty="0" err="1">
                <a:solidFill>
                  <a:srgbClr val="FFFFFF"/>
                </a:solidFill>
                <a:latin typeface="Playfair Display"/>
              </a:rPr>
              <a:t>en</a:t>
            </a:r>
            <a:r>
              <a:rPr sz="1700" b="1" i="1" dirty="0">
                <a:solidFill>
                  <a:srgbClr val="FFFFFF"/>
                </a:solidFill>
                <a:latin typeface="Playfair Display"/>
              </a:rPr>
              <a:t> situation pour </a:t>
            </a:r>
            <a:r>
              <a:rPr sz="1700" b="1" i="1" dirty="0" err="1">
                <a:solidFill>
                  <a:srgbClr val="FFFFFF"/>
                </a:solidFill>
                <a:latin typeface="Playfair Display"/>
              </a:rPr>
              <a:t>que</a:t>
            </a:r>
            <a:r>
              <a:rPr sz="1700" b="1" i="1" dirty="0">
                <a:solidFill>
                  <a:srgbClr val="FFFFFF"/>
                </a:solidFill>
                <a:latin typeface="Playfair Display"/>
              </a:rPr>
              <a:t> chacun </a:t>
            </a:r>
            <a:r>
              <a:rPr sz="1700" b="1" i="1" dirty="0" err="1">
                <a:solidFill>
                  <a:srgbClr val="FFFFFF"/>
                </a:solidFill>
                <a:latin typeface="Playfair Display"/>
              </a:rPr>
              <a:t>vive</a:t>
            </a:r>
            <a:r>
              <a:rPr sz="1700" b="1" i="1" dirty="0">
                <a:solidFill>
                  <a:srgbClr val="FFFFFF"/>
                </a:solidFill>
                <a:latin typeface="Playfair Display"/>
              </a:rPr>
              <a:t> et </a:t>
            </a:r>
            <a:r>
              <a:rPr sz="1700" b="1" i="1" dirty="0" err="1">
                <a:solidFill>
                  <a:srgbClr val="FFFFFF"/>
                </a:solidFill>
                <a:latin typeface="Playfair Display"/>
              </a:rPr>
              <a:t>incarne</a:t>
            </a:r>
            <a:r>
              <a:rPr sz="1700" b="1" i="1" dirty="0">
                <a:solidFill>
                  <a:srgbClr val="FFFFFF"/>
                </a:solidFill>
                <a:latin typeface="Playfair Display"/>
              </a:rPr>
              <a:t> les notions </a:t>
            </a:r>
            <a:r>
              <a:rPr sz="1700" b="1" i="1" dirty="0" err="1">
                <a:solidFill>
                  <a:srgbClr val="FFFFFF"/>
                </a:solidFill>
                <a:latin typeface="Playfair Display"/>
              </a:rPr>
              <a:t>abordées</a:t>
            </a:r>
            <a:r>
              <a:rPr sz="1700" b="1" i="1" dirty="0">
                <a:solidFill>
                  <a:srgbClr val="FFFFFF"/>
                </a:solidFill>
                <a:latin typeface="Playfair Display"/>
              </a:rPr>
              <a:t>.</a:t>
            </a:r>
          </a:p>
        </p:txBody>
      </p:sp>
      <p:sp>
        <p:nvSpPr>
          <p:cNvPr id="10" name="Rectangle 9"/>
          <p:cNvSpPr/>
          <p:nvPr/>
        </p:nvSpPr>
        <p:spPr>
          <a:xfrm>
            <a:off x="6035040" y="4160520"/>
            <a:ext cx="1097280" cy="1905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035040" y="4297680"/>
            <a:ext cx="3657600" cy="36576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SOURCE — ENQUÊTE LINKEDIN</a:t>
            </a:r>
          </a:p>
        </p:txBody>
      </p:sp>
      <p:sp>
        <p:nvSpPr>
          <p:cNvPr id="12" name="TextBox 11"/>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13" name="TextBox 12"/>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3 / 13</a:t>
            </a:r>
          </a:p>
        </p:txBody>
      </p:sp>
      <p:sp>
        <p:nvSpPr>
          <p:cNvPr id="14" name="Rectangle 13"/>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169277"/>
          </a:xfrm>
          <a:prstGeom prst="rect">
            <a:avLst/>
          </a:prstGeom>
          <a:noFill/>
        </p:spPr>
        <p:txBody>
          <a:bodyPr wrap="square" lIns="0" tIns="0" rIns="0" bIns="0" anchor="t">
            <a:spAutoFit/>
          </a:bodyPr>
          <a:lstStyle/>
          <a:p>
            <a:pPr algn="l">
              <a:lnSpc>
                <a:spcPct val="100000"/>
              </a:lnSpc>
              <a:spcAft>
                <a:spcPts val="0"/>
              </a:spcAft>
            </a:pPr>
            <a:r>
              <a:rPr lang="fr-FR" sz="1100" b="1" dirty="0">
                <a:solidFill>
                  <a:srgbClr val="B8798E"/>
                </a:solidFill>
                <a:latin typeface="Roboto"/>
              </a:rPr>
              <a:t>MON</a:t>
            </a:r>
            <a:r>
              <a:rPr sz="1100" b="1" i="0" dirty="0">
                <a:solidFill>
                  <a:srgbClr val="B8798E"/>
                </a:solidFill>
                <a:latin typeface="Roboto"/>
              </a:rPr>
              <a:t> APPROCHE</a:t>
            </a:r>
          </a:p>
        </p:txBody>
      </p:sp>
      <p:sp>
        <p:nvSpPr>
          <p:cNvPr id="3" name="TextBox 2"/>
          <p:cNvSpPr txBox="1"/>
          <p:nvPr/>
        </p:nvSpPr>
        <p:spPr>
          <a:xfrm>
            <a:off x="502920" y="713232"/>
            <a:ext cx="9692640" cy="841705"/>
          </a:xfrm>
          <a:prstGeom prst="rect">
            <a:avLst/>
          </a:prstGeom>
          <a:noFill/>
        </p:spPr>
        <p:txBody>
          <a:bodyPr wrap="square" lIns="0" tIns="0" rIns="0" bIns="0" anchor="t">
            <a:spAutoFit/>
          </a:bodyPr>
          <a:lstStyle/>
          <a:p>
            <a:pPr>
              <a:lnSpc>
                <a:spcPct val="105000"/>
              </a:lnSpc>
            </a:pPr>
            <a:r>
              <a:rPr lang="fr-FR" sz="2700" b="1" dirty="0">
                <a:solidFill>
                  <a:srgbClr val="464D4A"/>
                </a:solidFill>
                <a:latin typeface="Playfair Display"/>
              </a:rPr>
              <a:t>Une pédagogie ancrée dans le réel</a:t>
            </a:r>
          </a:p>
          <a:p>
            <a:pPr algn="l">
              <a:lnSpc>
                <a:spcPct val="105000"/>
              </a:lnSpc>
              <a:spcAft>
                <a:spcPts val="0"/>
              </a:spcAft>
            </a:pPr>
            <a:endParaRPr sz="2700" b="1" i="0" dirty="0">
              <a:solidFill>
                <a:srgbClr val="464D4A"/>
              </a:solidFill>
              <a:latin typeface="Playfair Display"/>
            </a:endParaRP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5975" y="1408827"/>
            <a:ext cx="9601200" cy="615553"/>
          </a:xfrm>
          <a:prstGeom prst="rect">
            <a:avLst/>
          </a:prstGeom>
          <a:noFill/>
        </p:spPr>
        <p:txBody>
          <a:bodyPr wrap="square" lIns="0" tIns="0" rIns="0" bIns="0" anchor="t">
            <a:spAutoFit/>
          </a:bodyPr>
          <a:lstStyle/>
          <a:p>
            <a:pPr fontAlgn="base"/>
            <a:r>
              <a:rPr lang="fr-FR" sz="1300" i="1" dirty="0">
                <a:solidFill>
                  <a:srgbClr val="555555"/>
                </a:solidFill>
                <a:latin typeface="Playfair Display"/>
              </a:rPr>
              <a:t>L’objectif n’est pas de “savoir”, mais de savoir faire autrement.</a:t>
            </a:r>
          </a:p>
          <a:p>
            <a:r>
              <a:rPr lang="fr-FR" sz="1400" dirty="0"/>
              <a:t> </a:t>
            </a:r>
          </a:p>
          <a:p>
            <a:pPr algn="l">
              <a:lnSpc>
                <a:spcPct val="100000"/>
              </a:lnSpc>
              <a:spcAft>
                <a:spcPts val="0"/>
              </a:spcAft>
            </a:pPr>
            <a:endParaRPr sz="1300" b="0" i="1" dirty="0">
              <a:solidFill>
                <a:srgbClr val="555555"/>
              </a:solidFill>
              <a:latin typeface="Playfair Display"/>
            </a:endParaRP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2237279"/>
          </a:xfrm>
          <a:prstGeom prst="rect">
            <a:avLst/>
          </a:prstGeom>
          <a:noFill/>
        </p:spPr>
        <p:txBody>
          <a:bodyPr wrap="square" lIns="0" tIns="0" rIns="0" bIns="0" anchor="t">
            <a:spAutoFit/>
          </a:bodyPr>
          <a:lstStyle/>
          <a:p>
            <a:pPr fontAlgn="base"/>
            <a:r>
              <a:rPr lang="fr-FR" sz="1300" dirty="0">
                <a:solidFill>
                  <a:srgbClr val="555555"/>
                </a:solidFill>
                <a:latin typeface="Roboto"/>
              </a:rPr>
              <a:t>Mes formations ne sont ni théoriques ni descendantes.</a:t>
            </a:r>
          </a:p>
          <a:p>
            <a:pPr fontAlgn="base"/>
            <a:endParaRPr lang="fr-FR" sz="1300" dirty="0">
              <a:solidFill>
                <a:srgbClr val="555555"/>
              </a:solidFill>
              <a:latin typeface="Roboto"/>
            </a:endParaRPr>
          </a:p>
          <a:p>
            <a:pPr fontAlgn="base"/>
            <a:r>
              <a:rPr lang="fr-FR" sz="1300" dirty="0">
                <a:solidFill>
                  <a:srgbClr val="555555"/>
                </a:solidFill>
                <a:latin typeface="Roboto"/>
              </a:rPr>
              <a:t>Elles reposent sur :</a:t>
            </a:r>
          </a:p>
          <a:p>
            <a:pPr fontAlgn="base"/>
            <a:endParaRPr lang="fr-FR" sz="1300" dirty="0">
              <a:solidFill>
                <a:srgbClr val="555555"/>
              </a:solidFill>
              <a:latin typeface="Roboto"/>
            </a:endParaRPr>
          </a:p>
          <a:p>
            <a:pPr marL="285750" lvl="0" indent="-285750" fontAlgn="base">
              <a:buFont typeface="Arial" panose="020B0604020202020204" pitchFamily="34" charset="0"/>
              <a:buChar char="•"/>
            </a:pPr>
            <a:r>
              <a:rPr lang="fr-FR" sz="1300" dirty="0">
                <a:solidFill>
                  <a:srgbClr val="555555"/>
                </a:solidFill>
                <a:latin typeface="Roboto"/>
              </a:rPr>
              <a:t>des apports clairs et structurés</a:t>
            </a:r>
          </a:p>
          <a:p>
            <a:pPr marL="285750" lvl="0" indent="-285750" fontAlgn="base">
              <a:buFont typeface="Arial" panose="020B0604020202020204" pitchFamily="34" charset="0"/>
              <a:buChar char="•"/>
            </a:pPr>
            <a:r>
              <a:rPr lang="fr-FR" sz="1300" dirty="0">
                <a:solidFill>
                  <a:srgbClr val="555555"/>
                </a:solidFill>
                <a:latin typeface="Roboto"/>
              </a:rPr>
              <a:t>des mises en situation concrètes</a:t>
            </a:r>
          </a:p>
          <a:p>
            <a:pPr marL="285750" lvl="0" indent="-285750" fontAlgn="base">
              <a:buFont typeface="Arial" panose="020B0604020202020204" pitchFamily="34" charset="0"/>
              <a:buChar char="•"/>
            </a:pPr>
            <a:r>
              <a:rPr lang="fr-FR" sz="1300" dirty="0">
                <a:solidFill>
                  <a:srgbClr val="555555"/>
                </a:solidFill>
                <a:latin typeface="Roboto"/>
              </a:rPr>
              <a:t>des échanges entre participants</a:t>
            </a:r>
          </a:p>
          <a:p>
            <a:pPr marL="285750" lvl="0" indent="-285750" fontAlgn="base">
              <a:buFont typeface="Arial" panose="020B0604020202020204" pitchFamily="34" charset="0"/>
              <a:buChar char="•"/>
            </a:pPr>
            <a:r>
              <a:rPr lang="fr-FR" sz="1300" dirty="0">
                <a:solidFill>
                  <a:srgbClr val="555555"/>
                </a:solidFill>
                <a:latin typeface="Roboto"/>
              </a:rPr>
              <a:t>des cas réels issus du terrain</a:t>
            </a:r>
          </a:p>
          <a:p>
            <a:pPr marL="285750" lvl="0" indent="-285750" fontAlgn="base">
              <a:buFont typeface="Arial" panose="020B0604020202020204" pitchFamily="34" charset="0"/>
              <a:buChar char="•"/>
            </a:pPr>
            <a:r>
              <a:rPr lang="fr-FR" sz="1300" dirty="0">
                <a:solidFill>
                  <a:srgbClr val="555555"/>
                </a:solidFill>
                <a:latin typeface="Roboto"/>
              </a:rPr>
              <a:t>une pédagogie active et engageante</a:t>
            </a:r>
          </a:p>
          <a:p>
            <a:pPr fontAlgn="base"/>
            <a:r>
              <a:rPr lang="fr-FR" sz="1300" dirty="0">
                <a:solidFill>
                  <a:srgbClr val="555555"/>
                </a:solidFill>
                <a:latin typeface="Roboto"/>
              </a:rPr>
              <a:t> </a:t>
            </a:r>
          </a:p>
          <a:p>
            <a:pPr algn="l">
              <a:lnSpc>
                <a:spcPct val="130000"/>
              </a:lnSpc>
              <a:spcAft>
                <a:spcPts val="1200"/>
              </a:spcAft>
            </a:pPr>
            <a:endParaRPr sz="1300" b="0" i="0" dirty="0">
              <a:solidFill>
                <a:srgbClr val="555555"/>
              </a:solidFill>
              <a:latin typeface="Roboto"/>
            </a:endParaRP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4 / 13</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dirty="0">
                <a:solidFill>
                  <a:srgbClr val="B8798E"/>
                </a:solidFill>
                <a:latin typeface="Roboto"/>
              </a:rPr>
              <a:t>OBJECTIFS PÉDAGOGIQUES</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À l'issue de la formation, vous saurez</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6 compétences clés développées durant l'atelier</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497344" y="2094868"/>
            <a:ext cx="355793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704088" y="2157984"/>
            <a:ext cx="3192170" cy="461665"/>
          </a:xfrm>
          <a:prstGeom prst="rect">
            <a:avLst/>
          </a:prstGeom>
          <a:noFill/>
        </p:spPr>
        <p:txBody>
          <a:bodyPr wrap="square" lIns="0" tIns="0" rIns="0" bIns="0" anchor="t">
            <a:spAutoFit/>
          </a:bodyPr>
          <a:lstStyle/>
          <a:p>
            <a:pPr algn="l">
              <a:lnSpc>
                <a:spcPct val="100000"/>
              </a:lnSpc>
              <a:spcAft>
                <a:spcPts val="0"/>
              </a:spcAft>
            </a:pPr>
            <a:r>
              <a:rPr sz="3000" b="1" i="1" dirty="0">
                <a:solidFill>
                  <a:srgbClr val="B8798E"/>
                </a:solidFill>
                <a:latin typeface="Playfair Display" pitchFamily="2" charset="77"/>
              </a:rPr>
              <a:t>01</a:t>
            </a:r>
          </a:p>
        </p:txBody>
      </p:sp>
      <p:sp>
        <p:nvSpPr>
          <p:cNvPr id="9" name="Oval 8"/>
          <p:cNvSpPr/>
          <p:nvPr/>
        </p:nvSpPr>
        <p:spPr>
          <a:xfrm>
            <a:off x="795528" y="2862072"/>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85800" y="2999232"/>
            <a:ext cx="319217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Connaître les bases du MBTI® et ses domaines d'application</a:t>
            </a:r>
          </a:p>
        </p:txBody>
      </p:sp>
      <p:sp>
        <p:nvSpPr>
          <p:cNvPr id="11" name="Rounded Rectangle 10"/>
          <p:cNvSpPr/>
          <p:nvPr/>
        </p:nvSpPr>
        <p:spPr>
          <a:xfrm>
            <a:off x="4316882" y="2084832"/>
            <a:ext cx="355793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4518050" y="2157984"/>
            <a:ext cx="3192170" cy="461665"/>
          </a:xfrm>
          <a:prstGeom prst="rect">
            <a:avLst/>
          </a:prstGeom>
          <a:noFill/>
        </p:spPr>
        <p:txBody>
          <a:bodyPr wrap="square" lIns="0" tIns="0" rIns="0" bIns="0" anchor="t">
            <a:spAutoFit/>
          </a:bodyPr>
          <a:lstStyle/>
          <a:p>
            <a:r>
              <a:rPr sz="3000" b="1" i="1" dirty="0">
                <a:solidFill>
                  <a:srgbClr val="B8798E"/>
                </a:solidFill>
                <a:latin typeface="Playfair Display" pitchFamily="2" charset="77"/>
              </a:rPr>
              <a:t>02</a:t>
            </a:r>
          </a:p>
        </p:txBody>
      </p:sp>
      <p:sp>
        <p:nvSpPr>
          <p:cNvPr id="13" name="Oval 12"/>
          <p:cNvSpPr/>
          <p:nvPr/>
        </p:nvSpPr>
        <p:spPr>
          <a:xfrm>
            <a:off x="4609490" y="2862072"/>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4499762" y="2999232"/>
            <a:ext cx="319217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Comprendre les quatre dimensions du MBTI®</a:t>
            </a:r>
          </a:p>
        </p:txBody>
      </p:sp>
      <p:sp>
        <p:nvSpPr>
          <p:cNvPr id="15" name="Rounded Rectangle 14"/>
          <p:cNvSpPr/>
          <p:nvPr/>
        </p:nvSpPr>
        <p:spPr>
          <a:xfrm>
            <a:off x="8130844" y="2084832"/>
            <a:ext cx="355793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8332012" y="2157984"/>
            <a:ext cx="3192170" cy="461665"/>
          </a:xfrm>
          <a:prstGeom prst="rect">
            <a:avLst/>
          </a:prstGeom>
          <a:noFill/>
        </p:spPr>
        <p:txBody>
          <a:bodyPr wrap="square" lIns="0" tIns="0" rIns="0" bIns="0" anchor="t">
            <a:spAutoFit/>
          </a:bodyPr>
          <a:lstStyle/>
          <a:p>
            <a:r>
              <a:rPr sz="3000" b="1" i="1" dirty="0">
                <a:solidFill>
                  <a:srgbClr val="B8798E"/>
                </a:solidFill>
                <a:latin typeface="Playfair Display" pitchFamily="2" charset="77"/>
              </a:rPr>
              <a:t>03</a:t>
            </a:r>
          </a:p>
        </p:txBody>
      </p:sp>
      <p:sp>
        <p:nvSpPr>
          <p:cNvPr id="17" name="Oval 16"/>
          <p:cNvSpPr/>
          <p:nvPr/>
        </p:nvSpPr>
        <p:spPr>
          <a:xfrm>
            <a:off x="8423452" y="2862072"/>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8313724" y="2999232"/>
            <a:ext cx="319217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Mieux évoluer dans votre relation aux autres</a:t>
            </a:r>
          </a:p>
        </p:txBody>
      </p:sp>
      <p:sp>
        <p:nvSpPr>
          <p:cNvPr id="19" name="Rounded Rectangle 18"/>
          <p:cNvSpPr/>
          <p:nvPr/>
        </p:nvSpPr>
        <p:spPr>
          <a:xfrm>
            <a:off x="502920" y="3758184"/>
            <a:ext cx="355793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704088" y="3831336"/>
            <a:ext cx="3192170" cy="461665"/>
          </a:xfrm>
          <a:prstGeom prst="rect">
            <a:avLst/>
          </a:prstGeom>
          <a:noFill/>
        </p:spPr>
        <p:txBody>
          <a:bodyPr wrap="square" lIns="0" tIns="0" rIns="0" bIns="0" anchor="t">
            <a:spAutoFit/>
          </a:bodyPr>
          <a:lstStyle/>
          <a:p>
            <a:pPr>
              <a:lnSpc>
                <a:spcPct val="100000"/>
              </a:lnSpc>
              <a:spcAft>
                <a:spcPts val="0"/>
              </a:spcAft>
            </a:pPr>
            <a:r>
              <a:rPr sz="3000" b="1" i="1" dirty="0">
                <a:solidFill>
                  <a:srgbClr val="B8798E"/>
                </a:solidFill>
                <a:latin typeface="Playfair Display" pitchFamily="2" charset="77"/>
              </a:rPr>
              <a:t>04</a:t>
            </a:r>
          </a:p>
        </p:txBody>
      </p:sp>
      <p:sp>
        <p:nvSpPr>
          <p:cNvPr id="21" name="Oval 20"/>
          <p:cNvSpPr/>
          <p:nvPr/>
        </p:nvSpPr>
        <p:spPr>
          <a:xfrm>
            <a:off x="795528"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85800" y="4672584"/>
            <a:ext cx="319217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Prendre conscience de votre impact sur les autres</a:t>
            </a:r>
          </a:p>
        </p:txBody>
      </p:sp>
      <p:sp>
        <p:nvSpPr>
          <p:cNvPr id="23" name="Rounded Rectangle 22"/>
          <p:cNvSpPr/>
          <p:nvPr/>
        </p:nvSpPr>
        <p:spPr>
          <a:xfrm>
            <a:off x="4348127" y="3747697"/>
            <a:ext cx="355793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4518050" y="3831336"/>
            <a:ext cx="3192170" cy="461665"/>
          </a:xfrm>
          <a:prstGeom prst="rect">
            <a:avLst/>
          </a:prstGeom>
          <a:noFill/>
        </p:spPr>
        <p:txBody>
          <a:bodyPr wrap="square" lIns="0" tIns="0" rIns="0" bIns="0" anchor="t">
            <a:spAutoFit/>
          </a:bodyPr>
          <a:lstStyle/>
          <a:p>
            <a:r>
              <a:rPr sz="3000" b="1" i="1" dirty="0">
                <a:solidFill>
                  <a:srgbClr val="B8798E"/>
                </a:solidFill>
                <a:latin typeface="Playfair Display" pitchFamily="2" charset="77"/>
              </a:rPr>
              <a:t>05</a:t>
            </a:r>
          </a:p>
        </p:txBody>
      </p:sp>
      <p:sp>
        <p:nvSpPr>
          <p:cNvPr id="25" name="Oval 24"/>
          <p:cNvSpPr/>
          <p:nvPr/>
        </p:nvSpPr>
        <p:spPr>
          <a:xfrm>
            <a:off x="4609490"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4499762" y="4672584"/>
            <a:ext cx="319217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Améliorer votre communication et efficacité relationnelle</a:t>
            </a:r>
          </a:p>
        </p:txBody>
      </p:sp>
      <p:sp>
        <p:nvSpPr>
          <p:cNvPr id="27" name="Rounded Rectangle 26"/>
          <p:cNvSpPr/>
          <p:nvPr/>
        </p:nvSpPr>
        <p:spPr>
          <a:xfrm>
            <a:off x="8130844" y="3758184"/>
            <a:ext cx="355793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8332012" y="3831336"/>
            <a:ext cx="3192170" cy="461665"/>
          </a:xfrm>
          <a:prstGeom prst="rect">
            <a:avLst/>
          </a:prstGeom>
          <a:noFill/>
        </p:spPr>
        <p:txBody>
          <a:bodyPr wrap="square" lIns="0" tIns="0" rIns="0" bIns="0" anchor="t">
            <a:spAutoFit/>
          </a:bodyPr>
          <a:lstStyle/>
          <a:p>
            <a:pPr>
              <a:lnSpc>
                <a:spcPct val="100000"/>
              </a:lnSpc>
              <a:spcAft>
                <a:spcPts val="0"/>
              </a:spcAft>
            </a:pPr>
            <a:r>
              <a:rPr sz="3000" b="1" i="1" dirty="0">
                <a:solidFill>
                  <a:srgbClr val="B8798E"/>
                </a:solidFill>
                <a:latin typeface="Playfair Display" pitchFamily="2" charset="77"/>
              </a:rPr>
              <a:t>06</a:t>
            </a:r>
          </a:p>
        </p:txBody>
      </p:sp>
      <p:sp>
        <p:nvSpPr>
          <p:cNvPr id="29" name="Oval 28"/>
          <p:cNvSpPr/>
          <p:nvPr/>
        </p:nvSpPr>
        <p:spPr>
          <a:xfrm>
            <a:off x="8423452"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8313724" y="4672584"/>
            <a:ext cx="319217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Mieux gérer les situations complexes grâce au MBTI®</a:t>
            </a:r>
          </a:p>
        </p:txBody>
      </p:sp>
      <p:sp>
        <p:nvSpPr>
          <p:cNvPr id="31" name="TextBox 30"/>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2" name="TextBox 31"/>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5 / 13</a:t>
            </a:r>
          </a:p>
        </p:txBody>
      </p:sp>
      <p:sp>
        <p:nvSpPr>
          <p:cNvPr id="33" name="Rectangle 32"/>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CONTENU — 1/2</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Découvrir le MBTI® et son profil</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poser les bases théoriques et se situer</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381347"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01</a:t>
            </a:r>
          </a:p>
        </p:txBody>
      </p:sp>
      <p:sp>
        <p:nvSpPr>
          <p:cNvPr id="10" name="Oval 9"/>
          <p:cNvSpPr/>
          <p:nvPr/>
        </p:nvSpPr>
        <p:spPr>
          <a:xfrm>
            <a:off x="822960"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1" name="Picture 10" descr="ref2_icon_018.png"/>
          <p:cNvPicPr>
            <a:picLocks noChangeAspect="1"/>
          </p:cNvPicPr>
          <p:nvPr/>
        </p:nvPicPr>
        <p:blipFill>
          <a:blip r:embed="rId3"/>
          <a:stretch>
            <a:fillRect/>
          </a:stretch>
        </p:blipFill>
        <p:spPr>
          <a:xfrm>
            <a:off x="941832" y="2432304"/>
            <a:ext cx="329184" cy="329184"/>
          </a:xfrm>
          <a:prstGeom prst="rect">
            <a:avLst/>
          </a:prstGeom>
        </p:spPr>
      </p:pic>
      <p:sp>
        <p:nvSpPr>
          <p:cNvPr id="12" name="TextBox 11"/>
          <p:cNvSpPr txBox="1"/>
          <p:nvPr/>
        </p:nvSpPr>
        <p:spPr>
          <a:xfrm>
            <a:off x="822960"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1</a:t>
            </a:r>
          </a:p>
        </p:txBody>
      </p:sp>
      <p:sp>
        <p:nvSpPr>
          <p:cNvPr id="13" name="TextBox 12"/>
          <p:cNvSpPr txBox="1"/>
          <p:nvPr/>
        </p:nvSpPr>
        <p:spPr>
          <a:xfrm>
            <a:off x="822960"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Fondamentaux</a:t>
            </a:r>
          </a:p>
        </p:txBody>
      </p:sp>
      <p:sp>
        <p:nvSpPr>
          <p:cNvPr id="14" name="TextBox 13"/>
          <p:cNvSpPr txBox="1"/>
          <p:nvPr/>
        </p:nvSpPr>
        <p:spPr>
          <a:xfrm>
            <a:off x="822960"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Découvrir le MBTI®</a:t>
            </a:r>
          </a:p>
        </p:txBody>
      </p:sp>
      <p:sp>
        <p:nvSpPr>
          <p:cNvPr id="15" name="TextBox 14"/>
          <p:cNvSpPr txBox="1"/>
          <p:nvPr/>
        </p:nvSpPr>
        <p:spPr>
          <a:xfrm>
            <a:off x="822960"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16" name="TextBox 15"/>
          <p:cNvSpPr txBox="1"/>
          <p:nvPr/>
        </p:nvSpPr>
        <p:spPr>
          <a:xfrm>
            <a:off x="822960"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Présentation du MBTI® : les travaux de Jung, Myers et Briggs. Les 4 dimensions du MBTI® et leur impact sur les attitudes, les comportements et les relations avec les autres. Diagnostic individuel et analyse des résultats.</a:t>
            </a:r>
          </a:p>
        </p:txBody>
      </p:sp>
      <p:sp>
        <p:nvSpPr>
          <p:cNvPr id="17" name="Rounded Rectangle 16"/>
          <p:cNvSpPr/>
          <p:nvPr/>
        </p:nvSpPr>
        <p:spPr>
          <a:xfrm>
            <a:off x="822960"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Apports théoriques · diagnostic</a:t>
            </a:r>
          </a:p>
        </p:txBody>
      </p:sp>
      <p:sp>
        <p:nvSpPr>
          <p:cNvPr id="18" name="Rounded Rectangle 17"/>
          <p:cNvSpPr/>
          <p:nvPr/>
        </p:nvSpPr>
        <p:spPr>
          <a:xfrm>
            <a:off x="6255867"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255867"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134295"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02</a:t>
            </a:r>
          </a:p>
        </p:txBody>
      </p:sp>
      <p:sp>
        <p:nvSpPr>
          <p:cNvPr id="21" name="Oval 20"/>
          <p:cNvSpPr/>
          <p:nvPr/>
        </p:nvSpPr>
        <p:spPr>
          <a:xfrm>
            <a:off x="6575907"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ref2_icon_014.png"/>
          <p:cNvPicPr>
            <a:picLocks noChangeAspect="1"/>
          </p:cNvPicPr>
          <p:nvPr/>
        </p:nvPicPr>
        <p:blipFill>
          <a:blip r:embed="rId4"/>
          <a:stretch>
            <a:fillRect/>
          </a:stretch>
        </p:blipFill>
        <p:spPr>
          <a:xfrm>
            <a:off x="6694779" y="2432304"/>
            <a:ext cx="329184" cy="329184"/>
          </a:xfrm>
          <a:prstGeom prst="rect">
            <a:avLst/>
          </a:prstGeom>
        </p:spPr>
      </p:pic>
      <p:sp>
        <p:nvSpPr>
          <p:cNvPr id="23" name="TextBox 22"/>
          <p:cNvSpPr txBox="1"/>
          <p:nvPr/>
        </p:nvSpPr>
        <p:spPr>
          <a:xfrm>
            <a:off x="6575907"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2</a:t>
            </a:r>
          </a:p>
        </p:txBody>
      </p:sp>
      <p:sp>
        <p:nvSpPr>
          <p:cNvPr id="24" name="TextBox 23"/>
          <p:cNvSpPr txBox="1"/>
          <p:nvPr/>
        </p:nvSpPr>
        <p:spPr>
          <a:xfrm>
            <a:off x="6575907"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Introspection</a:t>
            </a:r>
          </a:p>
        </p:txBody>
      </p:sp>
      <p:sp>
        <p:nvSpPr>
          <p:cNvPr id="25" name="TextBox 24"/>
          <p:cNvSpPr txBox="1"/>
          <p:nvPr/>
        </p:nvSpPr>
        <p:spPr>
          <a:xfrm>
            <a:off x="6575907"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Comprendre son profil</a:t>
            </a:r>
          </a:p>
        </p:txBody>
      </p:sp>
      <p:sp>
        <p:nvSpPr>
          <p:cNvPr id="26" name="TextBox 25"/>
          <p:cNvSpPr txBox="1"/>
          <p:nvPr/>
        </p:nvSpPr>
        <p:spPr>
          <a:xfrm>
            <a:off x="6575907"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27" name="TextBox 26"/>
          <p:cNvSpPr txBox="1"/>
          <p:nvPr/>
        </p:nvSpPr>
        <p:spPr>
          <a:xfrm>
            <a:off x="6575907"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Repérer ses modes d'apprentissage préférés. Les différents types de profil : atouts et points de vigilance. Détecter ses potentialités et ses besoins de développement.</a:t>
            </a:r>
          </a:p>
        </p:txBody>
      </p:sp>
      <p:sp>
        <p:nvSpPr>
          <p:cNvPr id="28" name="Rounded Rectangle 27"/>
          <p:cNvSpPr/>
          <p:nvPr/>
        </p:nvSpPr>
        <p:spPr>
          <a:xfrm>
            <a:off x="6575907"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Atouts · points de vigilance</a:t>
            </a:r>
          </a:p>
        </p:txBody>
      </p:sp>
      <p:sp>
        <p:nvSpPr>
          <p:cNvPr id="29" name="TextBox 28"/>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0" name="TextBox 29"/>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6 / 13</a:t>
            </a:r>
          </a:p>
        </p:txBody>
      </p:sp>
      <p:sp>
        <p:nvSpPr>
          <p:cNvPr id="31" name="Rectangle 30"/>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CONTENU — 2/2</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Communiquer et gagner en efficacité</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mettre le MBTI® au service du quotidien professionnel</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381347"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03</a:t>
            </a:r>
          </a:p>
        </p:txBody>
      </p:sp>
      <p:sp>
        <p:nvSpPr>
          <p:cNvPr id="10" name="Oval 9"/>
          <p:cNvSpPr/>
          <p:nvPr/>
        </p:nvSpPr>
        <p:spPr>
          <a:xfrm>
            <a:off x="822960"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1" name="Picture 10" descr="ref2_icon_006.png"/>
          <p:cNvPicPr>
            <a:picLocks noChangeAspect="1"/>
          </p:cNvPicPr>
          <p:nvPr/>
        </p:nvPicPr>
        <p:blipFill>
          <a:blip r:embed="rId3"/>
          <a:stretch>
            <a:fillRect/>
          </a:stretch>
        </p:blipFill>
        <p:spPr>
          <a:xfrm>
            <a:off x="941832" y="2432304"/>
            <a:ext cx="329184" cy="329184"/>
          </a:xfrm>
          <a:prstGeom prst="rect">
            <a:avLst/>
          </a:prstGeom>
        </p:spPr>
      </p:pic>
      <p:sp>
        <p:nvSpPr>
          <p:cNvPr id="12" name="TextBox 11"/>
          <p:cNvSpPr txBox="1"/>
          <p:nvPr/>
        </p:nvSpPr>
        <p:spPr>
          <a:xfrm>
            <a:off x="822960"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3</a:t>
            </a:r>
          </a:p>
        </p:txBody>
      </p:sp>
      <p:sp>
        <p:nvSpPr>
          <p:cNvPr id="13" name="TextBox 12"/>
          <p:cNvSpPr txBox="1"/>
          <p:nvPr/>
        </p:nvSpPr>
        <p:spPr>
          <a:xfrm>
            <a:off x="822960"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Relationnel</a:t>
            </a:r>
          </a:p>
        </p:txBody>
      </p:sp>
      <p:sp>
        <p:nvSpPr>
          <p:cNvPr id="14" name="TextBox 13"/>
          <p:cNvSpPr txBox="1"/>
          <p:nvPr/>
        </p:nvSpPr>
        <p:spPr>
          <a:xfrm>
            <a:off x="822960"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Améliorer l'impact de sa communication</a:t>
            </a:r>
          </a:p>
        </p:txBody>
      </p:sp>
      <p:sp>
        <p:nvSpPr>
          <p:cNvPr id="15" name="TextBox 14"/>
          <p:cNvSpPr txBox="1"/>
          <p:nvPr/>
        </p:nvSpPr>
        <p:spPr>
          <a:xfrm>
            <a:off x="822960"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16" name="TextBox 15"/>
          <p:cNvSpPr txBox="1"/>
          <p:nvPr/>
        </p:nvSpPr>
        <p:spPr>
          <a:xfrm>
            <a:off x="822960"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Découvrir l'impact de chaque préférence dans les situations de communication. Comprendre et accepter les comportements des autres. Mieux gérer les situations conflictuelles.</a:t>
            </a:r>
          </a:p>
        </p:txBody>
      </p:sp>
      <p:sp>
        <p:nvSpPr>
          <p:cNvPr id="17" name="Rounded Rectangle 16"/>
          <p:cNvSpPr/>
          <p:nvPr/>
        </p:nvSpPr>
        <p:spPr>
          <a:xfrm>
            <a:off x="822960"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Communication · gestion des conflits</a:t>
            </a:r>
          </a:p>
        </p:txBody>
      </p:sp>
      <p:sp>
        <p:nvSpPr>
          <p:cNvPr id="18" name="Rounded Rectangle 17"/>
          <p:cNvSpPr/>
          <p:nvPr/>
        </p:nvSpPr>
        <p:spPr>
          <a:xfrm>
            <a:off x="6255867"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255867"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134295"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04</a:t>
            </a:r>
          </a:p>
        </p:txBody>
      </p:sp>
      <p:sp>
        <p:nvSpPr>
          <p:cNvPr id="21" name="Oval 20"/>
          <p:cNvSpPr/>
          <p:nvPr/>
        </p:nvSpPr>
        <p:spPr>
          <a:xfrm>
            <a:off x="6575907"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ref2_icon_020.png"/>
          <p:cNvPicPr>
            <a:picLocks noChangeAspect="1"/>
          </p:cNvPicPr>
          <p:nvPr/>
        </p:nvPicPr>
        <p:blipFill>
          <a:blip r:embed="rId4"/>
          <a:stretch>
            <a:fillRect/>
          </a:stretch>
        </p:blipFill>
        <p:spPr>
          <a:xfrm>
            <a:off x="6694779" y="2432304"/>
            <a:ext cx="329184" cy="329184"/>
          </a:xfrm>
          <a:prstGeom prst="rect">
            <a:avLst/>
          </a:prstGeom>
        </p:spPr>
      </p:pic>
      <p:sp>
        <p:nvSpPr>
          <p:cNvPr id="23" name="TextBox 22"/>
          <p:cNvSpPr txBox="1"/>
          <p:nvPr/>
        </p:nvSpPr>
        <p:spPr>
          <a:xfrm>
            <a:off x="6575907"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4</a:t>
            </a:r>
          </a:p>
        </p:txBody>
      </p:sp>
      <p:sp>
        <p:nvSpPr>
          <p:cNvPr id="24" name="TextBox 23"/>
          <p:cNvSpPr txBox="1"/>
          <p:nvPr/>
        </p:nvSpPr>
        <p:spPr>
          <a:xfrm>
            <a:off x="6575907"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Efficacité</a:t>
            </a:r>
          </a:p>
        </p:txBody>
      </p:sp>
      <p:sp>
        <p:nvSpPr>
          <p:cNvPr id="25" name="TextBox 24"/>
          <p:cNvSpPr txBox="1"/>
          <p:nvPr/>
        </p:nvSpPr>
        <p:spPr>
          <a:xfrm>
            <a:off x="6575907"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Améliorer son efficacité personnelle</a:t>
            </a:r>
          </a:p>
        </p:txBody>
      </p:sp>
      <p:sp>
        <p:nvSpPr>
          <p:cNvPr id="26" name="TextBox 25"/>
          <p:cNvSpPr txBox="1"/>
          <p:nvPr/>
        </p:nvSpPr>
        <p:spPr>
          <a:xfrm>
            <a:off x="6575907"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27" name="TextBox 26"/>
          <p:cNvSpPr txBox="1"/>
          <p:nvPr/>
        </p:nvSpPr>
        <p:spPr>
          <a:xfrm>
            <a:off x="6575907"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Analyser ses activités à la lumière de ses préférences. Mieux connaître sa relation au temps et à la pression. Optimiser sa gestion du stress.</a:t>
            </a:r>
          </a:p>
        </p:txBody>
      </p:sp>
      <p:sp>
        <p:nvSpPr>
          <p:cNvPr id="28" name="Rounded Rectangle 27"/>
          <p:cNvSpPr/>
          <p:nvPr/>
        </p:nvSpPr>
        <p:spPr>
          <a:xfrm>
            <a:off x="6575907"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Temps · pression · stress</a:t>
            </a:r>
          </a:p>
        </p:txBody>
      </p:sp>
      <p:sp>
        <p:nvSpPr>
          <p:cNvPr id="29" name="TextBox 28"/>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0" name="TextBox 29"/>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7 / 13</a:t>
            </a:r>
          </a:p>
        </p:txBody>
      </p:sp>
      <p:sp>
        <p:nvSpPr>
          <p:cNvPr id="31" name="Rectangle 30"/>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AVANT L'ATELIER</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Un travail préalable individuel</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pour arriver prêt le jour de l'atelier</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1470915"/>
          </a:xfrm>
          <a:prstGeom prst="rect">
            <a:avLst/>
          </a:prstGeom>
          <a:noFill/>
        </p:spPr>
        <p:txBody>
          <a:bodyPr wrap="square" lIns="0" tIns="0" rIns="0" bIns="0" anchor="t">
            <a:spAutoFit/>
          </a:bodyPr>
          <a:lstStyle/>
          <a:p>
            <a:pPr>
              <a:lnSpc>
                <a:spcPct val="130000"/>
              </a:lnSpc>
              <a:spcAft>
                <a:spcPts val="1200"/>
              </a:spcAft>
            </a:pPr>
            <a:r>
              <a:rPr sz="1300" b="0" i="0" dirty="0">
                <a:solidFill>
                  <a:srgbClr val="555555"/>
                </a:solidFill>
                <a:latin typeface="Roboto"/>
              </a:rPr>
              <a:t>Avant le </a:t>
            </a:r>
            <a:r>
              <a:rPr sz="1300" b="0" i="0" dirty="0" err="1">
                <a:solidFill>
                  <a:srgbClr val="555555"/>
                </a:solidFill>
                <a:latin typeface="Roboto"/>
              </a:rPr>
              <a:t>démarrage</a:t>
            </a:r>
            <a:r>
              <a:rPr sz="1300" b="0" i="0" dirty="0">
                <a:solidFill>
                  <a:srgbClr val="555555"/>
                </a:solidFill>
                <a:latin typeface="Roboto"/>
              </a:rPr>
              <a:t> des ateliers, il sera </a:t>
            </a:r>
            <a:r>
              <a:rPr sz="1300" b="0" i="0" dirty="0" err="1">
                <a:solidFill>
                  <a:srgbClr val="555555"/>
                </a:solidFill>
                <a:latin typeface="Roboto"/>
              </a:rPr>
              <a:t>demandé</a:t>
            </a:r>
            <a:r>
              <a:rPr sz="1300" b="0" i="0" dirty="0">
                <a:solidFill>
                  <a:srgbClr val="555555"/>
                </a:solidFill>
                <a:latin typeface="Roboto"/>
              </a:rPr>
              <a:t> à </a:t>
            </a:r>
            <a:r>
              <a:rPr sz="1300" b="0" i="0" dirty="0" err="1">
                <a:solidFill>
                  <a:srgbClr val="555555"/>
                </a:solidFill>
                <a:latin typeface="Roboto"/>
              </a:rPr>
              <a:t>chaque</a:t>
            </a:r>
            <a:r>
              <a:rPr sz="1300" b="0" i="0" dirty="0">
                <a:solidFill>
                  <a:srgbClr val="555555"/>
                </a:solidFill>
                <a:latin typeface="Roboto"/>
              </a:rPr>
              <a:t> participant </a:t>
            </a:r>
            <a:r>
              <a:rPr sz="1300" b="0" i="0" dirty="0" err="1">
                <a:solidFill>
                  <a:srgbClr val="555555"/>
                </a:solidFill>
                <a:latin typeface="Roboto"/>
              </a:rPr>
              <a:t>d'avoir</a:t>
            </a:r>
            <a:r>
              <a:rPr sz="1300" b="0" i="0" dirty="0">
                <a:solidFill>
                  <a:srgbClr val="555555"/>
                </a:solidFill>
                <a:latin typeface="Roboto"/>
              </a:rPr>
              <a:t> </a:t>
            </a:r>
            <a:r>
              <a:rPr sz="1300" b="0" i="0" dirty="0" err="1">
                <a:solidFill>
                  <a:srgbClr val="555555"/>
                </a:solidFill>
                <a:latin typeface="Roboto"/>
              </a:rPr>
              <a:t>rempli</a:t>
            </a:r>
            <a:r>
              <a:rPr sz="1300" b="0" i="0" dirty="0">
                <a:solidFill>
                  <a:srgbClr val="555555"/>
                </a:solidFill>
                <a:latin typeface="Roboto"/>
              </a:rPr>
              <a:t> un </a:t>
            </a:r>
            <a:r>
              <a:rPr sz="1300" b="0" i="0" dirty="0" err="1">
                <a:solidFill>
                  <a:srgbClr val="555555"/>
                </a:solidFill>
                <a:latin typeface="Roboto"/>
              </a:rPr>
              <a:t>inventaire</a:t>
            </a:r>
            <a:r>
              <a:rPr sz="1300" b="0" i="0" dirty="0">
                <a:solidFill>
                  <a:srgbClr val="555555"/>
                </a:solidFill>
                <a:latin typeface="Roboto"/>
              </a:rPr>
              <a:t> de </a:t>
            </a:r>
            <a:r>
              <a:rPr sz="1300" b="0" i="0" dirty="0" err="1">
                <a:solidFill>
                  <a:srgbClr val="555555"/>
                </a:solidFill>
                <a:latin typeface="Roboto"/>
              </a:rPr>
              <a:t>personnalité</a:t>
            </a:r>
            <a:r>
              <a:rPr sz="1300" b="0" i="0" dirty="0">
                <a:solidFill>
                  <a:srgbClr val="555555"/>
                </a:solidFill>
                <a:latin typeface="Roboto"/>
              </a:rPr>
              <a:t> </a:t>
            </a:r>
            <a:r>
              <a:rPr sz="1300" dirty="0">
                <a:solidFill>
                  <a:srgbClr val="555555"/>
                </a:solidFill>
                <a:latin typeface="Roboto"/>
              </a:rPr>
              <a:t>sur</a:t>
            </a:r>
            <a:r>
              <a:rPr lang="fr-FR" sz="1300" dirty="0">
                <a:solidFill>
                  <a:srgbClr val="555555"/>
                </a:solidFill>
                <a:latin typeface="Roboto"/>
              </a:rPr>
              <a:t> une </a:t>
            </a:r>
            <a:r>
              <a:rPr lang="fr-CA" sz="1300" dirty="0">
                <a:solidFill>
                  <a:srgbClr val="555555"/>
                </a:solidFill>
                <a:latin typeface="Roboto"/>
                <a:sym typeface="Open Sans"/>
              </a:rPr>
              <a:t>plateforme d’inventaires en ligne pour laquelle ils recevront chacun un lien d’accès individuel et confidentiel respectant le RGPD.</a:t>
            </a:r>
          </a:p>
          <a:p>
            <a:pPr algn="l">
              <a:lnSpc>
                <a:spcPct val="130000"/>
              </a:lnSpc>
              <a:spcAft>
                <a:spcPts val="1200"/>
              </a:spcAft>
            </a:pPr>
            <a:r>
              <a:rPr sz="1300" b="0" i="0" dirty="0">
                <a:solidFill>
                  <a:srgbClr val="555555"/>
                </a:solidFill>
                <a:latin typeface="Roboto"/>
              </a:rPr>
              <a:t> Des </a:t>
            </a:r>
            <a:r>
              <a:rPr sz="1300" b="0" i="0" dirty="0" err="1">
                <a:solidFill>
                  <a:srgbClr val="555555"/>
                </a:solidFill>
                <a:latin typeface="Roboto"/>
              </a:rPr>
              <a:t>consignes</a:t>
            </a:r>
            <a:r>
              <a:rPr sz="1300" b="0" i="0" dirty="0">
                <a:solidFill>
                  <a:srgbClr val="555555"/>
                </a:solidFill>
                <a:latin typeface="Roboto"/>
              </a:rPr>
              <a:t> précises pour </a:t>
            </a:r>
            <a:r>
              <a:rPr sz="1300" b="0" i="0" dirty="0" err="1">
                <a:solidFill>
                  <a:srgbClr val="555555"/>
                </a:solidFill>
                <a:latin typeface="Roboto"/>
              </a:rPr>
              <a:t>remplir</a:t>
            </a:r>
            <a:r>
              <a:rPr sz="1300" b="0" i="0" dirty="0">
                <a:solidFill>
                  <a:srgbClr val="555555"/>
                </a:solidFill>
                <a:latin typeface="Roboto"/>
              </a:rPr>
              <a:t> </a:t>
            </a:r>
            <a:r>
              <a:rPr sz="1300" b="0" i="0" dirty="0" err="1">
                <a:solidFill>
                  <a:srgbClr val="555555"/>
                </a:solidFill>
                <a:latin typeface="Roboto"/>
              </a:rPr>
              <a:t>cet</a:t>
            </a:r>
            <a:r>
              <a:rPr sz="1300" b="0" i="0" dirty="0">
                <a:solidFill>
                  <a:srgbClr val="555555"/>
                </a:solidFill>
                <a:latin typeface="Roboto"/>
              </a:rPr>
              <a:t> </a:t>
            </a:r>
            <a:r>
              <a:rPr sz="1300" b="0" i="0" dirty="0" err="1">
                <a:solidFill>
                  <a:srgbClr val="555555"/>
                </a:solidFill>
                <a:latin typeface="Roboto"/>
              </a:rPr>
              <a:t>inventaire</a:t>
            </a:r>
            <a:r>
              <a:rPr sz="1300" b="0" i="0" dirty="0">
                <a:solidFill>
                  <a:srgbClr val="555555"/>
                </a:solidFill>
                <a:latin typeface="Roboto"/>
              </a:rPr>
              <a:t> </a:t>
            </a:r>
            <a:r>
              <a:rPr sz="1300" b="0" i="0" dirty="0" err="1">
                <a:solidFill>
                  <a:srgbClr val="555555"/>
                </a:solidFill>
                <a:latin typeface="Roboto"/>
              </a:rPr>
              <a:t>seront</a:t>
            </a:r>
            <a:r>
              <a:rPr sz="1300" b="0" i="0" dirty="0">
                <a:solidFill>
                  <a:srgbClr val="555555"/>
                </a:solidFill>
                <a:latin typeface="Roboto"/>
              </a:rPr>
              <a:t> </a:t>
            </a:r>
            <a:r>
              <a:rPr sz="1300" b="0" i="0" dirty="0" err="1">
                <a:solidFill>
                  <a:srgbClr val="555555"/>
                </a:solidFill>
                <a:latin typeface="Roboto"/>
              </a:rPr>
              <a:t>envoyées</a:t>
            </a:r>
            <a:r>
              <a:rPr sz="1300" b="0" i="0" dirty="0">
                <a:solidFill>
                  <a:srgbClr val="555555"/>
                </a:solidFill>
                <a:latin typeface="Roboto"/>
              </a:rPr>
              <a:t> aux participants </a:t>
            </a:r>
            <a:r>
              <a:rPr sz="1300" b="0" i="0" dirty="0" err="1">
                <a:solidFill>
                  <a:srgbClr val="555555"/>
                </a:solidFill>
                <a:latin typeface="Roboto"/>
              </a:rPr>
              <a:t>une</a:t>
            </a:r>
            <a:r>
              <a:rPr sz="1300" b="0" i="0" dirty="0">
                <a:solidFill>
                  <a:srgbClr val="555555"/>
                </a:solidFill>
                <a:latin typeface="Roboto"/>
              </a:rPr>
              <a:t> </a:t>
            </a:r>
            <a:r>
              <a:rPr sz="1300" b="0" i="0" dirty="0" err="1">
                <a:solidFill>
                  <a:srgbClr val="555555"/>
                </a:solidFill>
                <a:latin typeface="Roboto"/>
              </a:rPr>
              <a:t>semaine</a:t>
            </a:r>
            <a:r>
              <a:rPr sz="1300" b="0" i="0" dirty="0">
                <a:solidFill>
                  <a:srgbClr val="555555"/>
                </a:solidFill>
                <a:latin typeface="Roboto"/>
              </a:rPr>
              <a:t> environ avant le début de la formation : il est important </a:t>
            </a:r>
            <a:r>
              <a:rPr sz="1300" b="0" i="0" dirty="0" err="1">
                <a:solidFill>
                  <a:srgbClr val="555555"/>
                </a:solidFill>
                <a:latin typeface="Roboto"/>
              </a:rPr>
              <a:t>que</a:t>
            </a:r>
            <a:r>
              <a:rPr sz="1300" b="0" i="0" dirty="0">
                <a:solidFill>
                  <a:srgbClr val="555555"/>
                </a:solidFill>
                <a:latin typeface="Roboto"/>
              </a:rPr>
              <a:t> la </a:t>
            </a:r>
            <a:r>
              <a:rPr sz="1300" b="0" i="0" dirty="0" err="1">
                <a:solidFill>
                  <a:srgbClr val="555555"/>
                </a:solidFill>
                <a:latin typeface="Roboto"/>
              </a:rPr>
              <a:t>réponse</a:t>
            </a:r>
            <a:r>
              <a:rPr sz="1300" b="0" i="0" dirty="0">
                <a:solidFill>
                  <a:srgbClr val="555555"/>
                </a:solidFill>
                <a:latin typeface="Roboto"/>
              </a:rPr>
              <a:t> à </a:t>
            </a:r>
            <a:r>
              <a:rPr sz="1300" b="0" i="0" dirty="0" err="1">
                <a:solidFill>
                  <a:srgbClr val="555555"/>
                </a:solidFill>
                <a:latin typeface="Roboto"/>
              </a:rPr>
              <a:t>l'inventaire</a:t>
            </a:r>
            <a:r>
              <a:rPr sz="1300" b="0" i="0" dirty="0">
                <a:solidFill>
                  <a:srgbClr val="555555"/>
                </a:solidFill>
                <a:latin typeface="Roboto"/>
              </a:rPr>
              <a:t> </a:t>
            </a:r>
            <a:r>
              <a:rPr sz="1300" b="0" i="0" dirty="0" err="1">
                <a:solidFill>
                  <a:srgbClr val="555555"/>
                </a:solidFill>
                <a:latin typeface="Roboto"/>
              </a:rPr>
              <a:t>s'inscrive</a:t>
            </a:r>
            <a:r>
              <a:rPr sz="1300" b="0" i="0" dirty="0">
                <a:solidFill>
                  <a:srgbClr val="555555"/>
                </a:solidFill>
                <a:latin typeface="Roboto"/>
              </a:rPr>
              <a:t> dans </a:t>
            </a:r>
            <a:r>
              <a:rPr sz="1300" b="0" i="0" dirty="0" err="1">
                <a:solidFill>
                  <a:srgbClr val="555555"/>
                </a:solidFill>
                <a:latin typeface="Roboto"/>
              </a:rPr>
              <a:t>une</a:t>
            </a:r>
            <a:r>
              <a:rPr sz="1300" b="0" i="0" dirty="0">
                <a:solidFill>
                  <a:srgbClr val="555555"/>
                </a:solidFill>
                <a:latin typeface="Roboto"/>
              </a:rPr>
              <a:t> </a:t>
            </a:r>
            <a:r>
              <a:rPr sz="1300" b="0" i="0" dirty="0" err="1">
                <a:solidFill>
                  <a:srgbClr val="555555"/>
                </a:solidFill>
                <a:latin typeface="Roboto"/>
              </a:rPr>
              <a:t>temporalité</a:t>
            </a:r>
            <a:r>
              <a:rPr sz="1300" b="0" i="0" dirty="0">
                <a:solidFill>
                  <a:srgbClr val="555555"/>
                </a:solidFill>
                <a:latin typeface="Roboto"/>
              </a:rPr>
              <a:t> </a:t>
            </a:r>
            <a:r>
              <a:rPr sz="1300" b="0" i="0" dirty="0" err="1">
                <a:solidFill>
                  <a:srgbClr val="555555"/>
                </a:solidFill>
                <a:latin typeface="Roboto"/>
              </a:rPr>
              <a:t>proche</a:t>
            </a:r>
            <a:r>
              <a:rPr sz="1300" b="0" i="0" dirty="0">
                <a:solidFill>
                  <a:srgbClr val="555555"/>
                </a:solidFill>
                <a:latin typeface="Roboto"/>
              </a:rPr>
              <a:t> du travail qui sera </a:t>
            </a:r>
            <a:r>
              <a:rPr sz="1300" b="0" i="0" dirty="0" err="1">
                <a:solidFill>
                  <a:srgbClr val="555555"/>
                </a:solidFill>
                <a:latin typeface="Roboto"/>
              </a:rPr>
              <a:t>effectué</a:t>
            </a:r>
            <a:r>
              <a:rPr sz="1300" b="0" i="0" dirty="0">
                <a:solidFill>
                  <a:srgbClr val="555555"/>
                </a:solidFill>
                <a:latin typeface="Roboto"/>
              </a:rPr>
              <a:t> à </a:t>
            </a:r>
            <a:r>
              <a:rPr sz="1300" b="0" i="0" dirty="0" err="1">
                <a:solidFill>
                  <a:srgbClr val="555555"/>
                </a:solidFill>
                <a:latin typeface="Roboto"/>
              </a:rPr>
              <a:t>partir</a:t>
            </a:r>
            <a:r>
              <a:rPr sz="1300" b="0" i="0" dirty="0">
                <a:solidFill>
                  <a:srgbClr val="555555"/>
                </a:solidFill>
                <a:latin typeface="Roboto"/>
              </a:rPr>
              <a:t> de </a:t>
            </a:r>
            <a:r>
              <a:rPr sz="1300" b="0" i="0" dirty="0" err="1">
                <a:solidFill>
                  <a:srgbClr val="555555"/>
                </a:solidFill>
                <a:latin typeface="Roboto"/>
              </a:rPr>
              <a:t>cet</a:t>
            </a:r>
            <a:r>
              <a:rPr sz="1300" b="0" i="0" dirty="0">
                <a:solidFill>
                  <a:srgbClr val="555555"/>
                </a:solidFill>
                <a:latin typeface="Roboto"/>
              </a:rPr>
              <a:t> </a:t>
            </a:r>
            <a:r>
              <a:rPr sz="1300" b="0" i="0" dirty="0" err="1">
                <a:solidFill>
                  <a:srgbClr val="555555"/>
                </a:solidFill>
                <a:latin typeface="Roboto"/>
              </a:rPr>
              <a:t>inventaire</a:t>
            </a:r>
            <a:r>
              <a:rPr sz="1300" b="0" i="0" dirty="0">
                <a:solidFill>
                  <a:srgbClr val="555555"/>
                </a:solidFill>
                <a:latin typeface="Roboto"/>
              </a:rPr>
              <a:t> </a:t>
            </a:r>
            <a:r>
              <a:rPr sz="1300" b="0" i="0" dirty="0" err="1">
                <a:solidFill>
                  <a:srgbClr val="555555"/>
                </a:solidFill>
                <a:latin typeface="Roboto"/>
              </a:rPr>
              <a:t>lors</a:t>
            </a:r>
            <a:r>
              <a:rPr sz="1300" b="0" i="0" dirty="0">
                <a:solidFill>
                  <a:srgbClr val="555555"/>
                </a:solidFill>
                <a:latin typeface="Roboto"/>
              </a:rPr>
              <a:t> de </a:t>
            </a:r>
            <a:r>
              <a:rPr sz="1300" b="0" i="0" dirty="0" err="1">
                <a:solidFill>
                  <a:srgbClr val="555555"/>
                </a:solidFill>
                <a:latin typeface="Roboto"/>
              </a:rPr>
              <a:t>l'atelier</a:t>
            </a:r>
            <a:r>
              <a:rPr sz="1300" b="0" i="0" dirty="0">
                <a:solidFill>
                  <a:srgbClr val="555555"/>
                </a:solidFill>
                <a:latin typeface="Roboto"/>
              </a:rPr>
              <a:t>.</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8 / 13</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EN PRATIQUE</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Informations pratiques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tout ce qu'il faut savoir avant de vous inscrire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ectangle 6"/>
          <p:cNvSpPr/>
          <p:nvPr/>
        </p:nvSpPr>
        <p:spPr>
          <a:xfrm>
            <a:off x="502920"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1432499"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9" descr="ref2_icon_032.png"/>
          <p:cNvPicPr>
            <a:picLocks noChangeAspect="1"/>
          </p:cNvPicPr>
          <p:nvPr/>
        </p:nvPicPr>
        <p:blipFill>
          <a:blip r:embed="rId3"/>
          <a:stretch>
            <a:fillRect/>
          </a:stretch>
        </p:blipFill>
        <p:spPr>
          <a:xfrm>
            <a:off x="1592519" y="2628900"/>
            <a:ext cx="411480" cy="411480"/>
          </a:xfrm>
          <a:prstGeom prst="rect">
            <a:avLst/>
          </a:prstGeom>
        </p:spPr>
      </p:pic>
      <p:sp>
        <p:nvSpPr>
          <p:cNvPr id="11" name="TextBox 10"/>
          <p:cNvSpPr txBox="1"/>
          <p:nvPr/>
        </p:nvSpPr>
        <p:spPr>
          <a:xfrm>
            <a:off x="685800"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Organisation</a:t>
            </a:r>
          </a:p>
        </p:txBody>
      </p:sp>
      <p:sp>
        <p:nvSpPr>
          <p:cNvPr id="12" name="TextBox 11"/>
          <p:cNvSpPr txBox="1"/>
          <p:nvPr/>
        </p:nvSpPr>
        <p:spPr>
          <a:xfrm>
            <a:off x="777240"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8 à 12 participants par session</a:t>
            </a:r>
          </a:p>
          <a:p>
            <a:pPr algn="l">
              <a:lnSpc>
                <a:spcPct val="120000"/>
              </a:lnSpc>
              <a:spcAft>
                <a:spcPts val="600"/>
              </a:spcAft>
            </a:pPr>
            <a:r>
              <a:rPr sz="1000" b="0" i="0">
                <a:solidFill>
                  <a:srgbClr val="555555"/>
                </a:solidFill>
                <a:latin typeface="Roboto"/>
              </a:rPr>
              <a:t>•  2 demi-journées (6 heures)</a:t>
            </a:r>
          </a:p>
          <a:p>
            <a:pPr algn="l">
              <a:lnSpc>
                <a:spcPct val="120000"/>
              </a:lnSpc>
              <a:spcAft>
                <a:spcPts val="600"/>
              </a:spcAft>
            </a:pPr>
            <a:r>
              <a:rPr sz="1000" b="0" i="0">
                <a:solidFill>
                  <a:srgbClr val="555555"/>
                </a:solidFill>
                <a:latin typeface="Roboto"/>
              </a:rPr>
              <a:t>•  Présentiel ou distanciel (visioconférence)</a:t>
            </a:r>
          </a:p>
        </p:txBody>
      </p:sp>
      <p:sp>
        <p:nvSpPr>
          <p:cNvPr id="13" name="Rectangle 12"/>
          <p:cNvSpPr/>
          <p:nvPr/>
        </p:nvSpPr>
        <p:spPr>
          <a:xfrm>
            <a:off x="3367918"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367918"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p:cNvSpPr/>
          <p:nvPr/>
        </p:nvSpPr>
        <p:spPr>
          <a:xfrm>
            <a:off x="4297497"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Picture 15" descr="ref2_icon_030.png"/>
          <p:cNvPicPr>
            <a:picLocks noChangeAspect="1"/>
          </p:cNvPicPr>
          <p:nvPr/>
        </p:nvPicPr>
        <p:blipFill>
          <a:blip r:embed="rId4"/>
          <a:stretch>
            <a:fillRect/>
          </a:stretch>
        </p:blipFill>
        <p:spPr>
          <a:xfrm>
            <a:off x="4457517" y="2628900"/>
            <a:ext cx="411480" cy="411480"/>
          </a:xfrm>
          <a:prstGeom prst="rect">
            <a:avLst/>
          </a:prstGeom>
        </p:spPr>
      </p:pic>
      <p:sp>
        <p:nvSpPr>
          <p:cNvPr id="17" name="TextBox 16"/>
          <p:cNvSpPr txBox="1"/>
          <p:nvPr/>
        </p:nvSpPr>
        <p:spPr>
          <a:xfrm>
            <a:off x="3550798"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Public &amp; pré-requis</a:t>
            </a:r>
          </a:p>
        </p:txBody>
      </p:sp>
      <p:sp>
        <p:nvSpPr>
          <p:cNvPr id="18" name="TextBox 17"/>
          <p:cNvSpPr txBox="1"/>
          <p:nvPr/>
        </p:nvSpPr>
        <p:spPr>
          <a:xfrm>
            <a:off x="3642238"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Tout public</a:t>
            </a:r>
          </a:p>
          <a:p>
            <a:pPr algn="l">
              <a:lnSpc>
                <a:spcPct val="120000"/>
              </a:lnSpc>
              <a:spcAft>
                <a:spcPts val="600"/>
              </a:spcAft>
            </a:pPr>
            <a:r>
              <a:rPr sz="1000" b="0" i="0">
                <a:solidFill>
                  <a:srgbClr val="555555"/>
                </a:solidFill>
                <a:latin typeface="Roboto"/>
              </a:rPr>
              <a:t>•  Aucun pré-requis</a:t>
            </a:r>
          </a:p>
        </p:txBody>
      </p:sp>
      <p:sp>
        <p:nvSpPr>
          <p:cNvPr id="19" name="Rectangle 18"/>
          <p:cNvSpPr/>
          <p:nvPr/>
        </p:nvSpPr>
        <p:spPr>
          <a:xfrm>
            <a:off x="6232916"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232916"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Oval 20"/>
          <p:cNvSpPr/>
          <p:nvPr/>
        </p:nvSpPr>
        <p:spPr>
          <a:xfrm>
            <a:off x="7162495"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ref2_icon_012.png"/>
          <p:cNvPicPr>
            <a:picLocks noChangeAspect="1"/>
          </p:cNvPicPr>
          <p:nvPr/>
        </p:nvPicPr>
        <p:blipFill>
          <a:blip r:embed="rId5"/>
          <a:stretch>
            <a:fillRect/>
          </a:stretch>
        </p:blipFill>
        <p:spPr>
          <a:xfrm>
            <a:off x="7322515" y="2628900"/>
            <a:ext cx="411480" cy="411480"/>
          </a:xfrm>
          <a:prstGeom prst="rect">
            <a:avLst/>
          </a:prstGeom>
        </p:spPr>
      </p:pic>
      <p:sp>
        <p:nvSpPr>
          <p:cNvPr id="23" name="TextBox 22"/>
          <p:cNvSpPr txBox="1"/>
          <p:nvPr/>
        </p:nvSpPr>
        <p:spPr>
          <a:xfrm>
            <a:off x="6415796"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Modalités d'évaluation</a:t>
            </a:r>
          </a:p>
        </p:txBody>
      </p:sp>
      <p:sp>
        <p:nvSpPr>
          <p:cNvPr id="24" name="TextBox 23"/>
          <p:cNvSpPr txBox="1"/>
          <p:nvPr/>
        </p:nvSpPr>
        <p:spPr>
          <a:xfrm>
            <a:off x="6507236"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Evaluation orale par la formatrice</a:t>
            </a:r>
          </a:p>
          <a:p>
            <a:pPr algn="l">
              <a:lnSpc>
                <a:spcPct val="120000"/>
              </a:lnSpc>
              <a:spcAft>
                <a:spcPts val="600"/>
              </a:spcAft>
            </a:pPr>
            <a:r>
              <a:rPr sz="1000" b="0" i="0">
                <a:solidFill>
                  <a:srgbClr val="555555"/>
                </a:solidFill>
                <a:latin typeface="Roboto"/>
              </a:rPr>
              <a:t>•  Questionnaire de fin de formation</a:t>
            </a:r>
          </a:p>
        </p:txBody>
      </p:sp>
      <p:sp>
        <p:nvSpPr>
          <p:cNvPr id="25" name="TextBox 24"/>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26" name="TextBox 25"/>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9 / 13</a:t>
            </a:r>
          </a:p>
        </p:txBody>
      </p:sp>
      <p:sp>
        <p:nvSpPr>
          <p:cNvPr id="27" name="Rectangle 26"/>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18"/>
          <p:cNvSpPr/>
          <p:nvPr/>
        </p:nvSpPr>
        <p:spPr>
          <a:xfrm>
            <a:off x="9097914"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19"/>
          <p:cNvSpPr/>
          <p:nvPr/>
        </p:nvSpPr>
        <p:spPr>
          <a:xfrm>
            <a:off x="9097914"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Oval 20"/>
          <p:cNvSpPr/>
          <p:nvPr/>
        </p:nvSpPr>
        <p:spPr>
          <a:xfrm>
            <a:off x="10027493"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22"/>
          <p:cNvSpPr txBox="1"/>
          <p:nvPr/>
        </p:nvSpPr>
        <p:spPr>
          <a:xfrm>
            <a:off x="9280794"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Méthodes pédagogiques</a:t>
            </a:r>
          </a:p>
        </p:txBody>
      </p:sp>
      <p:sp>
        <p:nvSpPr>
          <p:cNvPr id="33" name="TextBox 23"/>
          <p:cNvSpPr txBox="1"/>
          <p:nvPr/>
        </p:nvSpPr>
        <p:spPr>
          <a:xfrm>
            <a:off x="9372234"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Apports théoriques</a:t>
            </a:r>
          </a:p>
          <a:p>
            <a:pPr algn="l">
              <a:lnSpc>
                <a:spcPct val="120000"/>
              </a:lnSpc>
              <a:spcAft>
                <a:spcPts val="600"/>
              </a:spcAft>
            </a:pPr>
            <a:r>
              <a:rPr sz="1000" b="0" i="0">
                <a:solidFill>
                  <a:srgbClr val="555555"/>
                </a:solidFill>
                <a:latin typeface="Roboto"/>
              </a:rPr>
              <a:t>•  Cas pratiques et mises en situation</a:t>
            </a:r>
          </a:p>
        </p:txBody>
      </p:sp>
      <p:pic>
        <p:nvPicPr>
          <p:cNvPr id="28" name="Picture 27" descr="icon_pedagogie.png"/>
          <p:cNvPicPr>
            <a:picLocks noChangeAspect="1"/>
          </p:cNvPicPr>
          <p:nvPr/>
        </p:nvPicPr>
        <p:blipFill>
          <a:blip r:embed="rId6"/>
          <a:stretch>
            <a:fillRect/>
          </a:stretch>
        </p:blipFill>
        <p:spPr>
          <a:xfrm>
            <a:off x="10187513" y="2628900"/>
            <a:ext cx="411480" cy="41148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29</TotalTime>
  <Words>1127</Words>
  <Application>Microsoft Macintosh PowerPoint</Application>
  <PresentationFormat>Grand écran</PresentationFormat>
  <Paragraphs>158</Paragraphs>
  <Slides>13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13</vt:i4>
      </vt:variant>
    </vt:vector>
  </HeadingPairs>
  <TitlesOfParts>
    <vt:vector size="18" baseType="lpstr">
      <vt:lpstr>Arial</vt:lpstr>
      <vt:lpstr>Calibri</vt:lpstr>
      <vt:lpstr>Playfair Display</vt:lpstr>
      <vt:lpstr>Roboto</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Séverine Charbonnel</cp:lastModifiedBy>
  <cp:revision>4</cp:revision>
  <dcterms:created xsi:type="dcterms:W3CDTF">2013-01-27T09:14:16Z</dcterms:created>
  <dcterms:modified xsi:type="dcterms:W3CDTF">2026-07-28T14:23:30Z</dcterms:modified>
  <cp:category/>
</cp:coreProperties>
</file>