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27"/>
    <p:restoredTop sz="94684"/>
  </p:normalViewPr>
  <p:slideViewPr>
    <p:cSldViewPr snapToGrid="0" snapToObjects="1">
      <p:cViewPr varScale="1">
        <p:scale>
          <a:sx n="114" d="100"/>
          <a:sy n="114" d="100"/>
        </p:scale>
        <p:origin x="304"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7/28/26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64D4A"/>
        </a:solidFill>
        <a:effectLst/>
      </p:bgPr>
    </p:bg>
    <p:spTree>
      <p:nvGrpSpPr>
        <p:cNvPr id="1" name=""/>
        <p:cNvGrpSpPr/>
        <p:nvPr/>
      </p:nvGrpSpPr>
      <p:grpSpPr>
        <a:xfrm>
          <a:off x="0" y="0"/>
          <a:ext cx="0" cy="0"/>
          <a:chOff x="0" y="0"/>
          <a:chExt cx="0" cy="0"/>
        </a:xfrm>
      </p:grpSpPr>
      <p:sp>
        <p:nvSpPr>
          <p:cNvPr id="2" name="Rectangle 1"/>
          <p:cNvSpPr/>
          <p:nvPr/>
        </p:nvSpPr>
        <p:spPr>
          <a:xfrm>
            <a:off x="9357055" y="0"/>
            <a:ext cx="2834640" cy="6858000"/>
          </a:xfrm>
          <a:prstGeom prst="rect">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Oval 2"/>
          <p:cNvSpPr/>
          <p:nvPr/>
        </p:nvSpPr>
        <p:spPr>
          <a:xfrm>
            <a:off x="10728655" y="-822960"/>
            <a:ext cx="2468880" cy="2468880"/>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10042855" y="5120640"/>
            <a:ext cx="1965960" cy="1965960"/>
          </a:xfrm>
          <a:prstGeom prst="ellipse">
            <a:avLst/>
          </a:prstGeom>
          <a:solidFill>
            <a:srgbClr val="C9BBB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severine_full_baseline_white.png"/>
          <p:cNvPicPr>
            <a:picLocks noChangeAspect="1"/>
          </p:cNvPicPr>
          <p:nvPr/>
        </p:nvPicPr>
        <p:blipFill>
          <a:blip r:embed="rId2"/>
          <a:stretch>
            <a:fillRect/>
          </a:stretch>
        </p:blipFill>
        <p:spPr>
          <a:xfrm>
            <a:off x="640080" y="594360"/>
            <a:ext cx="2148840" cy="969251"/>
          </a:xfrm>
          <a:prstGeom prst="rect">
            <a:avLst/>
          </a:prstGeom>
        </p:spPr>
      </p:pic>
      <p:sp>
        <p:nvSpPr>
          <p:cNvPr id="6" name="TextBox 5"/>
          <p:cNvSpPr txBox="1"/>
          <p:nvPr/>
        </p:nvSpPr>
        <p:spPr>
          <a:xfrm>
            <a:off x="685800" y="2286000"/>
            <a:ext cx="8046720" cy="365760"/>
          </a:xfrm>
          <a:prstGeom prst="rect">
            <a:avLst/>
          </a:prstGeom>
          <a:noFill/>
        </p:spPr>
        <p:txBody>
          <a:bodyPr wrap="square" lIns="0" tIns="0" rIns="0" bIns="0" anchor="t">
            <a:spAutoFit/>
          </a:bodyPr>
          <a:lstStyle/>
          <a:p>
            <a:pPr algn="l">
              <a:lnSpc>
                <a:spcPct val="100000"/>
              </a:lnSpc>
              <a:spcAft>
                <a:spcPts val="0"/>
              </a:spcAft>
            </a:pPr>
            <a:r>
              <a:rPr sz="1300" b="1" i="0">
                <a:solidFill>
                  <a:srgbClr val="B8798E"/>
                </a:solidFill>
                <a:latin typeface="Roboto"/>
              </a:rPr>
              <a:t>FORMATION</a:t>
            </a:r>
          </a:p>
        </p:txBody>
      </p:sp>
      <p:sp>
        <p:nvSpPr>
          <p:cNvPr id="7" name="TextBox 6"/>
          <p:cNvSpPr txBox="1"/>
          <p:nvPr/>
        </p:nvSpPr>
        <p:spPr>
          <a:xfrm>
            <a:off x="640080" y="2834640"/>
            <a:ext cx="8503920" cy="2468880"/>
          </a:xfrm>
          <a:prstGeom prst="rect">
            <a:avLst/>
          </a:prstGeom>
          <a:noFill/>
        </p:spPr>
        <p:txBody>
          <a:bodyPr wrap="square" lIns="0" tIns="0" rIns="0" bIns="0" anchor="t">
            <a:spAutoFit/>
          </a:bodyPr>
          <a:lstStyle/>
          <a:p>
            <a:pPr algn="l">
              <a:lnSpc>
                <a:spcPct val="125000"/>
              </a:lnSpc>
              <a:spcAft>
                <a:spcPts val="600"/>
              </a:spcAft>
            </a:pPr>
            <a:r>
              <a:rPr sz="3400" b="0" i="1">
                <a:solidFill>
                  <a:srgbClr val="FFFFFF"/>
                </a:solidFill>
                <a:latin typeface="Playfair Display"/>
              </a:rPr>
              <a:t>Les fondamentaux</a:t>
            </a:r>
          </a:p>
          <a:p>
            <a:pPr algn="l">
              <a:lnSpc>
                <a:spcPct val="125000"/>
              </a:lnSpc>
              <a:spcAft>
                <a:spcPts val="600"/>
              </a:spcAft>
            </a:pPr>
            <a:r>
              <a:rPr sz="3400" b="1" i="0">
                <a:solidFill>
                  <a:srgbClr val="FCF4F4"/>
                </a:solidFill>
                <a:latin typeface="Playfair Display"/>
              </a:rPr>
              <a:t>du management</a:t>
            </a:r>
          </a:p>
          <a:p>
            <a:pPr algn="l">
              <a:lnSpc>
                <a:spcPct val="125000"/>
              </a:lnSpc>
              <a:spcAft>
                <a:spcPts val="600"/>
              </a:spcAft>
            </a:pPr>
            <a:r>
              <a:rPr sz="3400" b="0" i="1">
                <a:solidFill>
                  <a:srgbClr val="FFFFFF"/>
                </a:solidFill>
                <a:latin typeface="Playfair Display"/>
              </a:rPr>
              <a:t>et de la posture managériale</a:t>
            </a:r>
          </a:p>
        </p:txBody>
      </p:sp>
      <p:sp>
        <p:nvSpPr>
          <p:cNvPr id="8" name="TextBox 7"/>
          <p:cNvSpPr txBox="1"/>
          <p:nvPr/>
        </p:nvSpPr>
        <p:spPr>
          <a:xfrm>
            <a:off x="685800" y="5806440"/>
            <a:ext cx="7772400" cy="457200"/>
          </a:xfrm>
          <a:prstGeom prst="rect">
            <a:avLst/>
          </a:prstGeom>
          <a:noFill/>
        </p:spPr>
        <p:txBody>
          <a:bodyPr wrap="square" lIns="0" tIns="0" rIns="0" bIns="0" anchor="t">
            <a:spAutoFit/>
          </a:bodyPr>
          <a:lstStyle/>
          <a:p>
            <a:pPr algn="l">
              <a:lnSpc>
                <a:spcPct val="100000"/>
              </a:lnSpc>
              <a:spcAft>
                <a:spcPts val="0"/>
              </a:spcAft>
            </a:pPr>
            <a:r>
              <a:rPr sz="1350" b="0" i="1">
                <a:solidFill>
                  <a:srgbClr val="FFFFFF"/>
                </a:solidFill>
                <a:latin typeface="Playfair Display"/>
              </a:rPr>
              <a:t>Management · Leadership · Posture managériale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INVESTISSEMENT</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Tarif &amp; modalités</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deux formats selon vos besoins</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ectangle 6"/>
          <p:cNvSpPr/>
          <p:nvPr/>
        </p:nvSpPr>
        <p:spPr>
          <a:xfrm>
            <a:off x="502920" y="2240280"/>
            <a:ext cx="5432907" cy="384048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777240" y="2496312"/>
            <a:ext cx="4884267" cy="274320"/>
          </a:xfrm>
          <a:prstGeom prst="rect">
            <a:avLst/>
          </a:prstGeom>
          <a:noFill/>
        </p:spPr>
        <p:txBody>
          <a:bodyPr wrap="square" lIns="0" tIns="0" rIns="0" bIns="0" anchor="t">
            <a:spAutoFit/>
          </a:bodyPr>
          <a:lstStyle/>
          <a:p>
            <a:pPr algn="l">
              <a:lnSpc>
                <a:spcPct val="100000"/>
              </a:lnSpc>
              <a:spcAft>
                <a:spcPts val="0"/>
              </a:spcAft>
            </a:pPr>
            <a:r>
              <a:rPr sz="1050" b="1" i="0">
                <a:solidFill>
                  <a:srgbClr val="B8798E"/>
                </a:solidFill>
                <a:latin typeface="Roboto"/>
              </a:rPr>
              <a:t>INTER-ENTREPRISES</a:t>
            </a:r>
          </a:p>
        </p:txBody>
      </p:sp>
      <p:sp>
        <p:nvSpPr>
          <p:cNvPr id="9" name="TextBox 8"/>
          <p:cNvSpPr txBox="1"/>
          <p:nvPr/>
        </p:nvSpPr>
        <p:spPr>
          <a:xfrm>
            <a:off x="777240" y="3017520"/>
            <a:ext cx="4884267" cy="707886"/>
          </a:xfrm>
          <a:prstGeom prst="rect">
            <a:avLst/>
          </a:prstGeom>
          <a:noFill/>
        </p:spPr>
        <p:txBody>
          <a:bodyPr wrap="square" lIns="0" tIns="0" rIns="0" bIns="0" anchor="t">
            <a:spAutoFit/>
          </a:bodyPr>
          <a:lstStyle/>
          <a:p>
            <a:pPr algn="l">
              <a:lnSpc>
                <a:spcPct val="100000"/>
              </a:lnSpc>
              <a:spcAft>
                <a:spcPts val="0"/>
              </a:spcAft>
            </a:pPr>
            <a:r>
              <a:rPr lang="fr-FR" sz="4600" b="1" i="1" dirty="0">
                <a:solidFill>
                  <a:srgbClr val="FCF4F4"/>
                </a:solidFill>
                <a:latin typeface="Playfair Display"/>
              </a:rPr>
              <a:t>18</a:t>
            </a:r>
            <a:r>
              <a:rPr sz="4600" b="1" i="1" dirty="0">
                <a:solidFill>
                  <a:srgbClr val="FCF4F4"/>
                </a:solidFill>
                <a:latin typeface="Playfair Display"/>
              </a:rPr>
              <a:t>00</a:t>
            </a:r>
          </a:p>
        </p:txBody>
      </p:sp>
      <p:sp>
        <p:nvSpPr>
          <p:cNvPr id="10" name="TextBox 9"/>
          <p:cNvSpPr txBox="1"/>
          <p:nvPr/>
        </p:nvSpPr>
        <p:spPr>
          <a:xfrm>
            <a:off x="777240" y="3931920"/>
            <a:ext cx="4884267" cy="365760"/>
          </a:xfrm>
          <a:prstGeom prst="rect">
            <a:avLst/>
          </a:prstGeom>
          <a:noFill/>
        </p:spPr>
        <p:txBody>
          <a:bodyPr wrap="square" lIns="0" tIns="0" rIns="0" bIns="0" anchor="t">
            <a:spAutoFit/>
          </a:bodyPr>
          <a:lstStyle/>
          <a:p>
            <a:pPr algn="l">
              <a:lnSpc>
                <a:spcPct val="100000"/>
              </a:lnSpc>
              <a:spcAft>
                <a:spcPts val="0"/>
              </a:spcAft>
            </a:pPr>
            <a:r>
              <a:rPr sz="1400" b="0" i="0">
                <a:solidFill>
                  <a:srgbClr val="FFFFFF"/>
                </a:solidFill>
                <a:latin typeface="Roboto"/>
              </a:rPr>
              <a:t>€ HT</a:t>
            </a:r>
          </a:p>
        </p:txBody>
      </p:sp>
      <p:sp>
        <p:nvSpPr>
          <p:cNvPr id="11" name="Rectangle 10"/>
          <p:cNvSpPr/>
          <p:nvPr/>
        </p:nvSpPr>
        <p:spPr>
          <a:xfrm>
            <a:off x="777240" y="4389120"/>
            <a:ext cx="4884267"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777240" y="4526280"/>
            <a:ext cx="4884267" cy="457200"/>
          </a:xfrm>
          <a:prstGeom prst="rect">
            <a:avLst/>
          </a:prstGeom>
          <a:noFill/>
        </p:spPr>
        <p:txBody>
          <a:bodyPr wrap="square" lIns="0" tIns="0" rIns="0" bIns="0" anchor="t">
            <a:spAutoFit/>
          </a:bodyPr>
          <a:lstStyle/>
          <a:p>
            <a:pPr algn="l">
              <a:lnSpc>
                <a:spcPct val="100000"/>
              </a:lnSpc>
              <a:spcAft>
                <a:spcPts val="0"/>
              </a:spcAft>
            </a:pPr>
            <a:r>
              <a:rPr sz="1100" b="0" i="1">
                <a:solidFill>
                  <a:srgbClr val="FFFFFF"/>
                </a:solidFill>
                <a:latin typeface="Roboto"/>
              </a:rPr>
              <a:t>9 séances de 2h (18 heures)</a:t>
            </a:r>
          </a:p>
        </p:txBody>
      </p:sp>
      <p:sp>
        <p:nvSpPr>
          <p:cNvPr id="13" name="TextBox 12"/>
          <p:cNvSpPr txBox="1"/>
          <p:nvPr/>
        </p:nvSpPr>
        <p:spPr>
          <a:xfrm>
            <a:off x="777240" y="4983480"/>
            <a:ext cx="4884267" cy="695127"/>
          </a:xfrm>
          <a:prstGeom prst="rect">
            <a:avLst/>
          </a:prstGeom>
          <a:noFill/>
        </p:spPr>
        <p:txBody>
          <a:bodyPr wrap="square" lIns="0" tIns="0" rIns="0" bIns="0" anchor="t">
            <a:spAutoFit/>
          </a:bodyPr>
          <a:lstStyle/>
          <a:p>
            <a:pPr algn="l">
              <a:lnSpc>
                <a:spcPct val="120000"/>
              </a:lnSpc>
              <a:spcAft>
                <a:spcPts val="500"/>
              </a:spcAft>
            </a:pPr>
            <a:r>
              <a:rPr sz="1050" b="0" i="0" dirty="0">
                <a:solidFill>
                  <a:srgbClr val="FFFFFF"/>
                </a:solidFill>
                <a:latin typeface="Roboto"/>
              </a:rPr>
              <a:t>•  </a:t>
            </a:r>
            <a:r>
              <a:rPr sz="1050" b="0" i="0" dirty="0" err="1">
                <a:solidFill>
                  <a:srgbClr val="FFFFFF"/>
                </a:solidFill>
                <a:latin typeface="Roboto"/>
              </a:rPr>
              <a:t>Présentiel</a:t>
            </a:r>
            <a:r>
              <a:rPr sz="1050" b="0" i="0" dirty="0">
                <a:solidFill>
                  <a:srgbClr val="FFFFFF"/>
                </a:solidFill>
                <a:latin typeface="Roboto"/>
              </a:rPr>
              <a:t> (Paris)</a:t>
            </a:r>
          </a:p>
          <a:p>
            <a:pPr algn="l">
              <a:lnSpc>
                <a:spcPct val="120000"/>
              </a:lnSpc>
              <a:spcAft>
                <a:spcPts val="500"/>
              </a:spcAft>
            </a:pPr>
            <a:r>
              <a:rPr sz="1050" b="0" i="0" dirty="0">
                <a:solidFill>
                  <a:srgbClr val="FFFFFF"/>
                </a:solidFill>
                <a:latin typeface="Roboto"/>
              </a:rPr>
              <a:t>•  </a:t>
            </a:r>
            <a:r>
              <a:rPr sz="1050" b="0" i="0" dirty="0" err="1">
                <a:solidFill>
                  <a:srgbClr val="FFFFFF"/>
                </a:solidFill>
                <a:latin typeface="Roboto"/>
              </a:rPr>
              <a:t>Contactez</a:t>
            </a:r>
            <a:r>
              <a:rPr sz="1050" b="0" i="0" dirty="0">
                <a:solidFill>
                  <a:srgbClr val="FFFFFF"/>
                </a:solidFill>
                <a:latin typeface="Roboto"/>
              </a:rPr>
              <a:t>-moi pour toute </a:t>
            </a:r>
            <a:r>
              <a:rPr sz="1050" b="0" i="0" dirty="0" err="1">
                <a:solidFill>
                  <a:srgbClr val="FFFFFF"/>
                </a:solidFill>
                <a:latin typeface="Roboto"/>
              </a:rPr>
              <a:t>demande</a:t>
            </a:r>
            <a:r>
              <a:rPr sz="1050" b="0" i="0" dirty="0">
                <a:solidFill>
                  <a:srgbClr val="FFFFFF"/>
                </a:solidFill>
                <a:latin typeface="Roboto"/>
              </a:rPr>
              <a:t> de devis</a:t>
            </a:r>
          </a:p>
          <a:p>
            <a:pPr algn="l">
              <a:lnSpc>
                <a:spcPct val="120000"/>
              </a:lnSpc>
              <a:spcAft>
                <a:spcPts val="500"/>
              </a:spcAft>
            </a:pPr>
            <a:r>
              <a:rPr sz="1050" b="0" i="0" dirty="0">
                <a:solidFill>
                  <a:srgbClr val="FFFFFF"/>
                </a:solidFill>
                <a:latin typeface="Roboto"/>
              </a:rPr>
              <a:t>•  </a:t>
            </a:r>
            <a:r>
              <a:rPr sz="1050" b="0" i="0" dirty="0" err="1">
                <a:solidFill>
                  <a:srgbClr val="FFFFFF"/>
                </a:solidFill>
                <a:latin typeface="Roboto"/>
              </a:rPr>
              <a:t>Prise</a:t>
            </a:r>
            <a:r>
              <a:rPr sz="1050" b="0" i="0" dirty="0">
                <a:solidFill>
                  <a:srgbClr val="FFFFFF"/>
                </a:solidFill>
                <a:latin typeface="Roboto"/>
              </a:rPr>
              <a:t> </a:t>
            </a:r>
            <a:r>
              <a:rPr sz="1050" b="0" i="0" dirty="0" err="1">
                <a:solidFill>
                  <a:srgbClr val="FFFFFF"/>
                </a:solidFill>
                <a:latin typeface="Roboto"/>
              </a:rPr>
              <a:t>en</a:t>
            </a:r>
            <a:r>
              <a:rPr sz="1050" b="0" i="0" dirty="0">
                <a:solidFill>
                  <a:srgbClr val="FFFFFF"/>
                </a:solidFill>
                <a:latin typeface="Roboto"/>
              </a:rPr>
              <a:t> charge possible par </a:t>
            </a:r>
            <a:r>
              <a:rPr sz="1050" b="0" i="0" dirty="0" err="1">
                <a:solidFill>
                  <a:srgbClr val="FFFFFF"/>
                </a:solidFill>
                <a:latin typeface="Roboto"/>
              </a:rPr>
              <a:t>votre</a:t>
            </a:r>
            <a:r>
              <a:rPr sz="1050" b="0" i="0" dirty="0">
                <a:solidFill>
                  <a:srgbClr val="FFFFFF"/>
                </a:solidFill>
                <a:latin typeface="Roboto"/>
              </a:rPr>
              <a:t> OPCO</a:t>
            </a:r>
          </a:p>
        </p:txBody>
      </p:sp>
      <p:sp>
        <p:nvSpPr>
          <p:cNvPr id="14" name="Rectangle 13"/>
          <p:cNvSpPr/>
          <p:nvPr/>
        </p:nvSpPr>
        <p:spPr>
          <a:xfrm>
            <a:off x="6255867" y="2240280"/>
            <a:ext cx="5432907" cy="384048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530187" y="2496312"/>
            <a:ext cx="4884267" cy="274320"/>
          </a:xfrm>
          <a:prstGeom prst="rect">
            <a:avLst/>
          </a:prstGeom>
          <a:noFill/>
        </p:spPr>
        <p:txBody>
          <a:bodyPr wrap="square" lIns="0" tIns="0" rIns="0" bIns="0" anchor="t">
            <a:spAutoFit/>
          </a:bodyPr>
          <a:lstStyle/>
          <a:p>
            <a:pPr algn="l">
              <a:lnSpc>
                <a:spcPct val="100000"/>
              </a:lnSpc>
              <a:spcAft>
                <a:spcPts val="0"/>
              </a:spcAft>
            </a:pPr>
            <a:r>
              <a:rPr sz="1050" b="1" i="0">
                <a:solidFill>
                  <a:srgbClr val="B8798E"/>
                </a:solidFill>
                <a:latin typeface="Roboto"/>
              </a:rPr>
              <a:t>INTRA-ENTREPRISE</a:t>
            </a:r>
          </a:p>
        </p:txBody>
      </p:sp>
      <p:sp>
        <p:nvSpPr>
          <p:cNvPr id="16" name="TextBox 15"/>
          <p:cNvSpPr txBox="1"/>
          <p:nvPr/>
        </p:nvSpPr>
        <p:spPr>
          <a:xfrm>
            <a:off x="6530187" y="3017520"/>
            <a:ext cx="4884267" cy="707886"/>
          </a:xfrm>
          <a:prstGeom prst="rect">
            <a:avLst/>
          </a:prstGeom>
          <a:noFill/>
        </p:spPr>
        <p:txBody>
          <a:bodyPr wrap="square" lIns="0" tIns="0" rIns="0" bIns="0" anchor="t">
            <a:spAutoFit/>
          </a:bodyPr>
          <a:lstStyle/>
          <a:p>
            <a:pPr algn="l">
              <a:lnSpc>
                <a:spcPct val="100000"/>
              </a:lnSpc>
              <a:spcAft>
                <a:spcPts val="0"/>
              </a:spcAft>
            </a:pPr>
            <a:r>
              <a:rPr lang="fr-FR" sz="4600" b="1" i="1" dirty="0">
                <a:solidFill>
                  <a:srgbClr val="FCF4F4"/>
                </a:solidFill>
                <a:latin typeface="Playfair Display"/>
              </a:rPr>
              <a:t>18 000*</a:t>
            </a:r>
          </a:p>
        </p:txBody>
      </p:sp>
      <p:sp>
        <p:nvSpPr>
          <p:cNvPr id="17" name="TextBox 16"/>
          <p:cNvSpPr txBox="1"/>
          <p:nvPr/>
        </p:nvSpPr>
        <p:spPr>
          <a:xfrm>
            <a:off x="6530187" y="3931920"/>
            <a:ext cx="4884267" cy="365760"/>
          </a:xfrm>
          <a:prstGeom prst="rect">
            <a:avLst/>
          </a:prstGeom>
          <a:noFill/>
        </p:spPr>
        <p:txBody>
          <a:bodyPr wrap="square" lIns="0" tIns="0" rIns="0" bIns="0" anchor="t">
            <a:spAutoFit/>
          </a:bodyPr>
          <a:lstStyle/>
          <a:p>
            <a:pPr algn="l">
              <a:lnSpc>
                <a:spcPct val="100000"/>
              </a:lnSpc>
              <a:spcAft>
                <a:spcPts val="0"/>
              </a:spcAft>
            </a:pPr>
            <a:r>
              <a:rPr sz="1400" b="0" i="0">
                <a:solidFill>
                  <a:srgbClr val="FFFFFF"/>
                </a:solidFill>
                <a:latin typeface="Roboto"/>
              </a:rPr>
              <a:t>€ HT</a:t>
            </a:r>
          </a:p>
        </p:txBody>
      </p:sp>
      <p:sp>
        <p:nvSpPr>
          <p:cNvPr id="18" name="Rectangle 17"/>
          <p:cNvSpPr/>
          <p:nvPr/>
        </p:nvSpPr>
        <p:spPr>
          <a:xfrm>
            <a:off x="6530187" y="4389120"/>
            <a:ext cx="4884267"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6574791" y="4548582"/>
            <a:ext cx="4884267" cy="384721"/>
          </a:xfrm>
          <a:prstGeom prst="rect">
            <a:avLst/>
          </a:prstGeom>
          <a:noFill/>
        </p:spPr>
        <p:txBody>
          <a:bodyPr wrap="square" lIns="0" tIns="0" rIns="0" bIns="0" anchor="t">
            <a:spAutoFit/>
          </a:bodyPr>
          <a:lstStyle/>
          <a:p>
            <a:pPr algn="l">
              <a:lnSpc>
                <a:spcPct val="100000"/>
              </a:lnSpc>
              <a:spcAft>
                <a:spcPts val="0"/>
              </a:spcAft>
            </a:pPr>
            <a:r>
              <a:rPr sz="1100" b="0" i="1" dirty="0">
                <a:solidFill>
                  <a:srgbClr val="FFFFFF"/>
                </a:solidFill>
                <a:latin typeface="Roboto"/>
              </a:rPr>
              <a:t>Groupe de 12 </a:t>
            </a:r>
            <a:r>
              <a:rPr sz="1100" b="0" i="1" dirty="0" err="1">
                <a:solidFill>
                  <a:srgbClr val="FFFFFF"/>
                </a:solidFill>
                <a:latin typeface="Roboto"/>
              </a:rPr>
              <a:t>personnes</a:t>
            </a:r>
            <a:r>
              <a:rPr sz="1100" b="0" i="1" dirty="0">
                <a:solidFill>
                  <a:srgbClr val="FFFFFF"/>
                </a:solidFill>
                <a:latin typeface="Roboto"/>
              </a:rPr>
              <a:t> maximum</a:t>
            </a:r>
            <a:r>
              <a:rPr lang="fr-FR" sz="1100" b="0" i="1" dirty="0">
                <a:solidFill>
                  <a:srgbClr val="FFFFFF"/>
                </a:solidFill>
                <a:latin typeface="Roboto"/>
              </a:rPr>
              <a:t> </a:t>
            </a:r>
          </a:p>
          <a:p>
            <a:pPr algn="l">
              <a:lnSpc>
                <a:spcPct val="100000"/>
              </a:lnSpc>
              <a:spcAft>
                <a:spcPts val="0"/>
              </a:spcAft>
            </a:pPr>
            <a:r>
              <a:rPr lang="fr-FR" sz="1400" b="0" i="1" dirty="0">
                <a:solidFill>
                  <a:srgbClr val="FFFFFF"/>
                </a:solidFill>
                <a:latin typeface="Roboto"/>
              </a:rPr>
              <a:t>* </a:t>
            </a:r>
            <a:r>
              <a:rPr lang="fr-FR" sz="1100" b="0" i="1" dirty="0">
                <a:solidFill>
                  <a:srgbClr val="FFFFFF"/>
                </a:solidFill>
                <a:latin typeface="Roboto"/>
              </a:rPr>
              <a:t>tarif pour </a:t>
            </a:r>
            <a:r>
              <a:rPr lang="fr-FR" sz="1100" i="1" dirty="0">
                <a:solidFill>
                  <a:srgbClr val="FFFFFF"/>
                </a:solidFill>
                <a:latin typeface="Roboto"/>
              </a:rPr>
              <a:t>2 </a:t>
            </a:r>
            <a:r>
              <a:rPr lang="fr-FR" sz="1100" b="0" i="1" dirty="0">
                <a:solidFill>
                  <a:srgbClr val="FFFFFF"/>
                </a:solidFill>
                <a:latin typeface="Roboto"/>
              </a:rPr>
              <a:t>animateurs </a:t>
            </a:r>
            <a:endParaRPr sz="1100" b="0" i="1" dirty="0">
              <a:solidFill>
                <a:srgbClr val="FFFFFF"/>
              </a:solidFill>
              <a:latin typeface="Roboto"/>
            </a:endParaRPr>
          </a:p>
        </p:txBody>
      </p:sp>
      <p:sp>
        <p:nvSpPr>
          <p:cNvPr id="20" name="TextBox 19"/>
          <p:cNvSpPr txBox="1"/>
          <p:nvPr/>
        </p:nvSpPr>
        <p:spPr>
          <a:xfrm>
            <a:off x="6530187" y="4983480"/>
            <a:ext cx="4884267" cy="1097280"/>
          </a:xfrm>
          <a:prstGeom prst="rect">
            <a:avLst/>
          </a:prstGeom>
          <a:noFill/>
        </p:spPr>
        <p:txBody>
          <a:bodyPr wrap="square" lIns="0" tIns="0" rIns="0" bIns="0" anchor="t">
            <a:spAutoFit/>
          </a:bodyPr>
          <a:lstStyle/>
          <a:p>
            <a:pPr algn="l">
              <a:lnSpc>
                <a:spcPct val="120000"/>
              </a:lnSpc>
              <a:spcAft>
                <a:spcPts val="500"/>
              </a:spcAft>
            </a:pPr>
            <a:r>
              <a:rPr sz="1050" b="0" i="0">
                <a:solidFill>
                  <a:srgbClr val="FFFFFF"/>
                </a:solidFill>
                <a:latin typeface="Roboto"/>
              </a:rPr>
              <a:t>•  Dans vos locaux ou classe virtuelle</a:t>
            </a:r>
          </a:p>
          <a:p>
            <a:pPr algn="l">
              <a:lnSpc>
                <a:spcPct val="120000"/>
              </a:lnSpc>
              <a:spcAft>
                <a:spcPts val="500"/>
              </a:spcAft>
            </a:pPr>
            <a:r>
              <a:rPr sz="1050" b="0" i="0">
                <a:solidFill>
                  <a:srgbClr val="FFFFFF"/>
                </a:solidFill>
                <a:latin typeface="Roboto"/>
              </a:rPr>
              <a:t>•  Contactez-moi pour toute demande de devis</a:t>
            </a:r>
          </a:p>
        </p:txBody>
      </p:sp>
      <p:sp>
        <p:nvSpPr>
          <p:cNvPr id="21" name="TextBox 20"/>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22" name="TextBox 21"/>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10 / 13</a:t>
            </a:r>
          </a:p>
        </p:txBody>
      </p:sp>
      <p:sp>
        <p:nvSpPr>
          <p:cNvPr id="23" name="Rectangle 22"/>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Rounded Rectangle 23"/>
          <p:cNvSpPr/>
          <p:nvPr/>
        </p:nvSpPr>
        <p:spPr>
          <a:xfrm>
            <a:off x="502920" y="1810512"/>
            <a:ext cx="11183112" cy="301752"/>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100" b="1">
                <a:solidFill>
                  <a:srgbClr val="FFFFFF"/>
                </a:solidFill>
                <a:latin typeface="Roboto"/>
              </a:rPr>
              <a:t>FORMATION FINANÇABLE PAR VOTRE OPCO</a:t>
            </a:r>
          </a:p>
        </p:txBody>
      </p:sp>
      <p:sp>
        <p:nvSpPr>
          <p:cNvPr id="25" name="TextBox 24"/>
          <p:cNvSpPr txBox="1"/>
          <p:nvPr/>
        </p:nvSpPr>
        <p:spPr>
          <a:xfrm>
            <a:off x="502920" y="6144768"/>
            <a:ext cx="7315200" cy="228600"/>
          </a:xfrm>
          <a:prstGeom prst="rect">
            <a:avLst/>
          </a:prstGeom>
          <a:noFill/>
        </p:spPr>
        <p:txBody>
          <a:bodyPr wrap="none">
            <a:spAutoFit/>
          </a:bodyPr>
          <a:lstStyle/>
          <a:p>
            <a:r>
              <a:rPr sz="900" i="1">
                <a:solidFill>
                  <a:srgbClr val="888888"/>
                </a:solidFill>
                <a:latin typeface="Roboto"/>
              </a:rPr>
              <a:t>* Possible dans d'autres villes sur demande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CADRE DE LA FORMATION</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Une formation certifiée Qualiopi</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084832"/>
            <a:ext cx="10241280" cy="4023360"/>
          </a:xfrm>
          <a:prstGeom prst="rect">
            <a:avLst/>
          </a:prstGeom>
          <a:noFill/>
        </p:spPr>
        <p:txBody>
          <a:bodyPr wrap="square" lIns="0" tIns="0" rIns="0" bIns="0" anchor="t">
            <a:spAutoFit/>
          </a:bodyPr>
          <a:lstStyle/>
          <a:p>
            <a:pPr algn="l">
              <a:lnSpc>
                <a:spcPct val="130000"/>
              </a:lnSpc>
              <a:spcAft>
                <a:spcPts val="1200"/>
              </a:spcAft>
            </a:pPr>
            <a:r>
              <a:rPr sz="1300" b="0" i="0">
                <a:solidFill>
                  <a:srgbClr val="555555"/>
                </a:solidFill>
                <a:latin typeface="Roboto"/>
              </a:rPr>
              <a:t>Cette formation est conçue et animée par Séverine Charbonnel, ancienne avocate au barreau de Paris devenue Executive Coach certifiée HEC et certifiée MBTI®.</a:t>
            </a:r>
          </a:p>
          <a:p>
            <a:pPr algn="l">
              <a:lnSpc>
                <a:spcPct val="130000"/>
              </a:lnSpc>
              <a:spcAft>
                <a:spcPts val="1200"/>
              </a:spcAft>
            </a:pPr>
            <a:r>
              <a:rPr sz="1300" b="0" i="0">
                <a:solidFill>
                  <a:srgbClr val="555555"/>
                </a:solidFill>
                <a:latin typeface="Roboto"/>
              </a:rPr>
              <a:t>Pour les formations éligibles au financement public, le GIE Académie de Management (certifié Qualiopi, numéro de déclaration d'activité 11756339175) contracte avec les clients ; la conception et l'animation restent assurées dans le respect des obligations de Qualiopi.</a:t>
            </a: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11 / 13</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VOTRE FORMATRICE</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Séverine Charbonnel</a:t>
            </a:r>
          </a:p>
        </p:txBody>
      </p:sp>
      <p:pic>
        <p:nvPicPr>
          <p:cNvPr id="4" name="Picture 3"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5" name="Oval 4"/>
          <p:cNvSpPr/>
          <p:nvPr/>
        </p:nvSpPr>
        <p:spPr>
          <a:xfrm>
            <a:off x="612648" y="2194560"/>
            <a:ext cx="2317335" cy="2313432"/>
          </a:xfrm>
          <a:prstGeom prst="ellipse">
            <a:avLst/>
          </a:prstGeom>
          <a:noFill/>
          <a:ln w="2540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94360" y="4663440"/>
            <a:ext cx="2468880" cy="822960"/>
          </a:xfrm>
          <a:prstGeom prst="rect">
            <a:avLst/>
          </a:prstGeom>
          <a:noFill/>
        </p:spPr>
        <p:txBody>
          <a:bodyPr wrap="square" lIns="0" tIns="0" rIns="0" bIns="0" anchor="t">
            <a:spAutoFit/>
          </a:bodyPr>
          <a:lstStyle/>
          <a:p>
            <a:pPr algn="ctr">
              <a:lnSpc>
                <a:spcPct val="130000"/>
              </a:lnSpc>
              <a:spcAft>
                <a:spcPts val="0"/>
              </a:spcAft>
            </a:pPr>
            <a:r>
              <a:rPr sz="1050" b="1" i="0">
                <a:solidFill>
                  <a:srgbClr val="B8798E"/>
                </a:solidFill>
                <a:latin typeface="Roboto"/>
              </a:rPr>
              <a:t>Ancienne Avocate au Barreau de Paris
Executive Coach HEC Paris
Certifiée MBTI®</a:t>
            </a:r>
          </a:p>
        </p:txBody>
      </p:sp>
      <p:sp>
        <p:nvSpPr>
          <p:cNvPr id="8" name="TextBox 7"/>
          <p:cNvSpPr txBox="1"/>
          <p:nvPr/>
        </p:nvSpPr>
        <p:spPr>
          <a:xfrm>
            <a:off x="3474720" y="2148840"/>
            <a:ext cx="8214055" cy="640080"/>
          </a:xfrm>
          <a:prstGeom prst="rect">
            <a:avLst/>
          </a:prstGeom>
          <a:noFill/>
        </p:spPr>
        <p:txBody>
          <a:bodyPr wrap="square" lIns="0" tIns="0" rIns="0" bIns="0" anchor="t">
            <a:spAutoFit/>
          </a:bodyPr>
          <a:lstStyle/>
          <a:p>
            <a:pPr algn="l">
              <a:lnSpc>
                <a:spcPct val="100000"/>
              </a:lnSpc>
              <a:spcAft>
                <a:spcPts val="0"/>
              </a:spcAft>
            </a:pPr>
            <a:r>
              <a:rPr sz="1800" b="1" i="1">
                <a:solidFill>
                  <a:srgbClr val="464D4A"/>
                </a:solidFill>
                <a:latin typeface="Playfair Display"/>
              </a:rPr>
              <a:t>« Positionner l'Humain au cœur de mon activité. »</a:t>
            </a:r>
          </a:p>
        </p:txBody>
      </p:sp>
      <p:sp>
        <p:nvSpPr>
          <p:cNvPr id="9" name="TextBox 8"/>
          <p:cNvSpPr txBox="1"/>
          <p:nvPr/>
        </p:nvSpPr>
        <p:spPr>
          <a:xfrm>
            <a:off x="3474720" y="2926080"/>
            <a:ext cx="8214055" cy="2743200"/>
          </a:xfrm>
          <a:prstGeom prst="rect">
            <a:avLst/>
          </a:prstGeom>
          <a:noFill/>
        </p:spPr>
        <p:txBody>
          <a:bodyPr wrap="square" lIns="0" tIns="0" rIns="0" bIns="0" anchor="t">
            <a:spAutoFit/>
          </a:bodyPr>
          <a:lstStyle/>
          <a:p>
            <a:pPr algn="l">
              <a:lnSpc>
                <a:spcPct val="125000"/>
              </a:lnSpc>
              <a:spcAft>
                <a:spcPts val="1000"/>
              </a:spcAft>
            </a:pPr>
            <a:r>
              <a:rPr sz="1200" b="0" i="0">
                <a:solidFill>
                  <a:srgbClr val="555555"/>
                </a:solidFill>
                <a:latin typeface="Roboto"/>
              </a:rPr>
              <a:t>Avocate pendant 20 ans dans des cabinets d'affaires, j'ai réalisé après un bilan de compétences et un travail d'introspection que je souhaitais devenir coach. Formée à HEC à l'Executive Coaching, je m'appuie sur mes qualités d'écoute et de présence pour aider mes clients à tendre vers des relations sereines.</a:t>
            </a:r>
          </a:p>
          <a:p>
            <a:pPr algn="l">
              <a:lnSpc>
                <a:spcPct val="125000"/>
              </a:lnSpc>
              <a:spcAft>
                <a:spcPts val="1000"/>
              </a:spcAft>
            </a:pPr>
            <a:r>
              <a:rPr sz="1200" b="0" i="0">
                <a:solidFill>
                  <a:srgbClr val="555555"/>
                </a:solidFill>
                <a:latin typeface="Roboto"/>
              </a:rPr>
              <a:t>J'accompagne aujourd'hui salariés, managers et équipes en entreprise avec la conviction qu'une meilleure connaissance de soi favorise une meilleure coopération entre les acteurs de l'entreprise et permet de retrouver un équilibre durable.</a:t>
            </a:r>
          </a:p>
        </p:txBody>
      </p:sp>
      <p:sp>
        <p:nvSpPr>
          <p:cNvPr id="10" name="Rectangle 9"/>
          <p:cNvSpPr/>
          <p:nvPr/>
        </p:nvSpPr>
        <p:spPr>
          <a:xfrm>
            <a:off x="3474720" y="5715000"/>
            <a:ext cx="8214055" cy="5029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3474720" y="5852160"/>
            <a:ext cx="8214055" cy="274320"/>
          </a:xfrm>
          <a:prstGeom prst="rect">
            <a:avLst/>
          </a:prstGeom>
          <a:noFill/>
        </p:spPr>
        <p:txBody>
          <a:bodyPr wrap="square" lIns="0" tIns="0" rIns="0" bIns="0" anchor="t">
            <a:spAutoFit/>
          </a:bodyPr>
          <a:lstStyle/>
          <a:p>
            <a:pPr algn="ctr">
              <a:lnSpc>
                <a:spcPct val="100000"/>
              </a:lnSpc>
              <a:spcAft>
                <a:spcPts val="0"/>
              </a:spcAft>
            </a:pPr>
            <a:r>
              <a:rPr sz="1050" b="1" i="0">
                <a:solidFill>
                  <a:srgbClr val="B8798E"/>
                </a:solidFill>
                <a:latin typeface="Roboto"/>
              </a:rPr>
              <a:t>ÉNERGIQUE  ·  COMMUNICATIVE  ·  AIME LE PARTAGE, LE RIRE, LES VOYAGES ET LE CHOCOLAT</a:t>
            </a:r>
          </a:p>
        </p:txBody>
      </p:sp>
      <p:sp>
        <p:nvSpPr>
          <p:cNvPr id="12" name="TextBox 11"/>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13" name="TextBox 12"/>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12 / 13</a:t>
            </a:r>
          </a:p>
        </p:txBody>
      </p:sp>
      <p:sp>
        <p:nvSpPr>
          <p:cNvPr id="14" name="Rectangle 13"/>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6" name="Image 15">
            <a:extLst>
              <a:ext uri="{FF2B5EF4-FFF2-40B4-BE49-F238E27FC236}">
                <a16:creationId xmlns:a16="http://schemas.microsoft.com/office/drawing/2014/main" id="{F19FDFC2-8814-6C94-5B8A-F9B3BCF2B8A9}"/>
              </a:ext>
            </a:extLst>
          </p:cNvPr>
          <p:cNvPicPr>
            <a:picLocks noChangeAspect="1"/>
          </p:cNvPicPr>
          <p:nvPr/>
        </p:nvPicPr>
        <p:blipFill>
          <a:blip r:embed="rId3"/>
          <a:stretch/>
        </p:blipFill>
        <p:spPr>
          <a:xfrm>
            <a:off x="690680" y="2246376"/>
            <a:ext cx="2197100" cy="22098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464D4A"/>
        </a:solidFill>
        <a:effectLst/>
      </p:bgPr>
    </p:bg>
    <p:spTree>
      <p:nvGrpSpPr>
        <p:cNvPr id="1" name=""/>
        <p:cNvGrpSpPr/>
        <p:nvPr/>
      </p:nvGrpSpPr>
      <p:grpSpPr>
        <a:xfrm>
          <a:off x="0" y="0"/>
          <a:ext cx="0" cy="0"/>
          <a:chOff x="0" y="0"/>
          <a:chExt cx="0" cy="0"/>
        </a:xfrm>
      </p:grpSpPr>
      <p:sp>
        <p:nvSpPr>
          <p:cNvPr id="2" name="Oval 1"/>
          <p:cNvSpPr/>
          <p:nvPr/>
        </p:nvSpPr>
        <p:spPr>
          <a:xfrm>
            <a:off x="10454335" y="-914400"/>
            <a:ext cx="2377440" cy="2377440"/>
          </a:xfrm>
          <a:prstGeom prst="ellipse">
            <a:avLst/>
          </a:prstGeom>
          <a:solidFill>
            <a:srgbClr val="8A8A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Oval 2"/>
          <p:cNvSpPr/>
          <p:nvPr/>
        </p:nvSpPr>
        <p:spPr>
          <a:xfrm>
            <a:off x="-1097280" y="4206240"/>
            <a:ext cx="2651760" cy="2651760"/>
          </a:xfrm>
          <a:prstGeom prst="ellipse">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severine_full_baseline_white.png"/>
          <p:cNvPicPr>
            <a:picLocks noChangeAspect="1"/>
          </p:cNvPicPr>
          <p:nvPr/>
        </p:nvPicPr>
        <p:blipFill>
          <a:blip r:embed="rId2"/>
          <a:stretch>
            <a:fillRect/>
          </a:stretch>
        </p:blipFill>
        <p:spPr>
          <a:xfrm>
            <a:off x="4907127" y="1005840"/>
            <a:ext cx="2377440" cy="1072363"/>
          </a:xfrm>
          <a:prstGeom prst="rect">
            <a:avLst/>
          </a:prstGeom>
        </p:spPr>
      </p:pic>
      <p:sp>
        <p:nvSpPr>
          <p:cNvPr id="5" name="TextBox 4"/>
          <p:cNvSpPr txBox="1"/>
          <p:nvPr/>
        </p:nvSpPr>
        <p:spPr>
          <a:xfrm>
            <a:off x="1097280" y="2606040"/>
            <a:ext cx="10058400" cy="914400"/>
          </a:xfrm>
          <a:prstGeom prst="rect">
            <a:avLst/>
          </a:prstGeom>
          <a:noFill/>
        </p:spPr>
        <p:txBody>
          <a:bodyPr wrap="square" lIns="0" tIns="0" rIns="0" bIns="0" anchor="t">
            <a:spAutoFit/>
          </a:bodyPr>
          <a:lstStyle/>
          <a:p>
            <a:pPr algn="ctr">
              <a:lnSpc>
                <a:spcPct val="100000"/>
              </a:lnSpc>
              <a:spcAft>
                <a:spcPts val="0"/>
              </a:spcAft>
            </a:pPr>
            <a:r>
              <a:rPr sz="4000" b="1" i="1">
                <a:solidFill>
                  <a:srgbClr val="FCF4F4"/>
                </a:solidFill>
                <a:latin typeface="Playfair Display"/>
              </a:rPr>
              <a:t>Et si on en parlait ?</a:t>
            </a:r>
          </a:p>
        </p:txBody>
      </p:sp>
      <p:sp>
        <p:nvSpPr>
          <p:cNvPr id="6" name="TextBox 5"/>
          <p:cNvSpPr txBox="1"/>
          <p:nvPr/>
        </p:nvSpPr>
        <p:spPr>
          <a:xfrm>
            <a:off x="1097280" y="3429000"/>
            <a:ext cx="10058400" cy="457200"/>
          </a:xfrm>
          <a:prstGeom prst="rect">
            <a:avLst/>
          </a:prstGeom>
          <a:noFill/>
        </p:spPr>
        <p:txBody>
          <a:bodyPr wrap="square" lIns="0" tIns="0" rIns="0" bIns="0" anchor="t">
            <a:spAutoFit/>
          </a:bodyPr>
          <a:lstStyle/>
          <a:p>
            <a:pPr algn="ctr">
              <a:lnSpc>
                <a:spcPct val="100000"/>
              </a:lnSpc>
              <a:spcAft>
                <a:spcPts val="0"/>
              </a:spcAft>
            </a:pPr>
            <a:r>
              <a:rPr sz="1400" b="0" i="1">
                <a:solidFill>
                  <a:srgbClr val="FFFFFF"/>
                </a:solidFill>
                <a:latin typeface="Playfair Display"/>
              </a:rPr>
              <a:t>Le premier échange est gratuit, sans engagement.</a:t>
            </a:r>
          </a:p>
        </p:txBody>
      </p:sp>
      <p:sp>
        <p:nvSpPr>
          <p:cNvPr id="7" name="Rectangle 6"/>
          <p:cNvSpPr/>
          <p:nvPr/>
        </p:nvSpPr>
        <p:spPr>
          <a:xfrm>
            <a:off x="1889607" y="4206240"/>
            <a:ext cx="8412480" cy="1143000"/>
          </a:xfrm>
          <a:prstGeom prst="rect">
            <a:avLst/>
          </a:prstGeom>
          <a:solidFill>
            <a:srgbClr val="F7E5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88960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EMAIL</a:t>
            </a:r>
          </a:p>
        </p:txBody>
      </p:sp>
      <p:sp>
        <p:nvSpPr>
          <p:cNvPr id="9" name="TextBox 8"/>
          <p:cNvSpPr txBox="1"/>
          <p:nvPr/>
        </p:nvSpPr>
        <p:spPr>
          <a:xfrm>
            <a:off x="1889607" y="4736592"/>
            <a:ext cx="2804160" cy="365760"/>
          </a:xfrm>
          <a:prstGeom prst="rect">
            <a:avLst/>
          </a:prstGeom>
          <a:noFill/>
        </p:spPr>
        <p:txBody>
          <a:bodyPr wrap="square" lIns="0" tIns="0" rIns="0" bIns="0" anchor="t">
            <a:spAutoFit/>
          </a:bodyPr>
          <a:lstStyle/>
          <a:p>
            <a:pPr algn="ctr">
              <a:lnSpc>
                <a:spcPct val="100000"/>
              </a:lnSpc>
              <a:spcAft>
                <a:spcPts val="0"/>
              </a:spcAft>
            </a:pPr>
            <a:r>
              <a:rPr sz="1200" b="1" i="0">
                <a:solidFill>
                  <a:srgbClr val="464D4A"/>
                </a:solidFill>
                <a:latin typeface="Roboto"/>
              </a:rPr>
              <a:t>contact@severinecharbonnel.fr</a:t>
            </a:r>
          </a:p>
        </p:txBody>
      </p:sp>
      <p:sp>
        <p:nvSpPr>
          <p:cNvPr id="10" name="TextBox 9"/>
          <p:cNvSpPr txBox="1"/>
          <p:nvPr/>
        </p:nvSpPr>
        <p:spPr>
          <a:xfrm>
            <a:off x="469376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TÉLÉPHONE</a:t>
            </a:r>
          </a:p>
        </p:txBody>
      </p:sp>
      <p:sp>
        <p:nvSpPr>
          <p:cNvPr id="11" name="TextBox 10"/>
          <p:cNvSpPr txBox="1"/>
          <p:nvPr/>
        </p:nvSpPr>
        <p:spPr>
          <a:xfrm>
            <a:off x="4693767" y="4736592"/>
            <a:ext cx="2804160" cy="184666"/>
          </a:xfrm>
          <a:prstGeom prst="rect">
            <a:avLst/>
          </a:prstGeom>
          <a:noFill/>
        </p:spPr>
        <p:txBody>
          <a:bodyPr wrap="square" lIns="0" tIns="0" rIns="0" bIns="0" anchor="t">
            <a:spAutoFit/>
          </a:bodyPr>
          <a:lstStyle/>
          <a:p>
            <a:pPr algn="ctr">
              <a:lnSpc>
                <a:spcPct val="100000"/>
              </a:lnSpc>
              <a:spcAft>
                <a:spcPts val="0"/>
              </a:spcAft>
            </a:pPr>
            <a:r>
              <a:rPr lang="fr-FR" sz="1200" b="1" i="0" dirty="0">
                <a:solidFill>
                  <a:srgbClr val="464D4A"/>
                </a:solidFill>
                <a:latin typeface="Roboto"/>
              </a:rPr>
              <a:t>0625329316</a:t>
            </a:r>
            <a:endParaRPr sz="1200" b="1" i="0" dirty="0">
              <a:solidFill>
                <a:srgbClr val="464D4A"/>
              </a:solidFill>
              <a:latin typeface="Roboto"/>
            </a:endParaRPr>
          </a:p>
        </p:txBody>
      </p:sp>
      <p:sp>
        <p:nvSpPr>
          <p:cNvPr id="12" name="TextBox 11"/>
          <p:cNvSpPr txBox="1"/>
          <p:nvPr/>
        </p:nvSpPr>
        <p:spPr>
          <a:xfrm>
            <a:off x="749792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CABINET</a:t>
            </a:r>
          </a:p>
        </p:txBody>
      </p:sp>
      <p:sp>
        <p:nvSpPr>
          <p:cNvPr id="13" name="TextBox 12"/>
          <p:cNvSpPr txBox="1"/>
          <p:nvPr/>
        </p:nvSpPr>
        <p:spPr>
          <a:xfrm>
            <a:off x="7497927" y="4736592"/>
            <a:ext cx="2804160" cy="184666"/>
          </a:xfrm>
          <a:prstGeom prst="rect">
            <a:avLst/>
          </a:prstGeom>
          <a:noFill/>
        </p:spPr>
        <p:txBody>
          <a:bodyPr wrap="square" lIns="0" tIns="0" rIns="0" bIns="0" anchor="t">
            <a:spAutoFit/>
          </a:bodyPr>
          <a:lstStyle/>
          <a:p>
            <a:pPr algn="ctr">
              <a:lnSpc>
                <a:spcPct val="100000"/>
              </a:lnSpc>
              <a:spcAft>
                <a:spcPts val="0"/>
              </a:spcAft>
            </a:pPr>
            <a:r>
              <a:rPr sz="1200" b="1" i="0" dirty="0">
                <a:solidFill>
                  <a:srgbClr val="464D4A"/>
                </a:solidFill>
                <a:latin typeface="Roboto"/>
              </a:rPr>
              <a:t>Paris </a:t>
            </a:r>
            <a:r>
              <a:rPr sz="1200" b="1" i="0" dirty="0" err="1">
                <a:solidFill>
                  <a:srgbClr val="464D4A"/>
                </a:solidFill>
                <a:latin typeface="Roboto"/>
              </a:rPr>
              <a:t>ou</a:t>
            </a:r>
            <a:r>
              <a:rPr sz="1200" b="1" i="0" dirty="0">
                <a:solidFill>
                  <a:srgbClr val="464D4A"/>
                </a:solidFill>
                <a:latin typeface="Roboto"/>
              </a:rPr>
              <a:t> </a:t>
            </a:r>
            <a:r>
              <a:rPr sz="1200" b="1" i="0" dirty="0" err="1">
                <a:solidFill>
                  <a:srgbClr val="464D4A"/>
                </a:solidFill>
                <a:latin typeface="Roboto"/>
              </a:rPr>
              <a:t>en</a:t>
            </a:r>
            <a:r>
              <a:rPr sz="1200" b="1" i="0" dirty="0">
                <a:solidFill>
                  <a:srgbClr val="464D4A"/>
                </a:solidFill>
                <a:latin typeface="Roboto"/>
              </a:rPr>
              <a:t> </a:t>
            </a:r>
            <a:r>
              <a:rPr sz="1200" b="1" i="0" dirty="0" err="1">
                <a:solidFill>
                  <a:srgbClr val="464D4A"/>
                </a:solidFill>
                <a:latin typeface="Roboto"/>
              </a:rPr>
              <a:t>distanciel</a:t>
            </a:r>
            <a:endParaRPr sz="1200" b="1" i="0" dirty="0">
              <a:solidFill>
                <a:srgbClr val="464D4A"/>
              </a:solidFill>
              <a:latin typeface="Roboto"/>
            </a:endParaRPr>
          </a:p>
        </p:txBody>
      </p:sp>
      <p:sp>
        <p:nvSpPr>
          <p:cNvPr id="14" name="TextBox 13"/>
          <p:cNvSpPr txBox="1"/>
          <p:nvPr/>
        </p:nvSpPr>
        <p:spPr>
          <a:xfrm>
            <a:off x="548640" y="6400800"/>
            <a:ext cx="5486400" cy="274320"/>
          </a:xfrm>
          <a:prstGeom prst="rect">
            <a:avLst/>
          </a:prstGeom>
          <a:noFill/>
        </p:spPr>
        <p:txBody>
          <a:bodyPr wrap="square" lIns="0" tIns="0" rIns="0" bIns="0" anchor="t">
            <a:spAutoFit/>
          </a:bodyPr>
          <a:lstStyle/>
          <a:p>
            <a:pPr algn="l">
              <a:lnSpc>
                <a:spcPct val="100000"/>
              </a:lnSpc>
              <a:spcAft>
                <a:spcPts val="0"/>
              </a:spcAft>
            </a:pPr>
            <a:r>
              <a:rPr sz="950" b="0" i="1">
                <a:solidFill>
                  <a:srgbClr val="FFFFFF"/>
                </a:solidFill>
                <a:latin typeface="Roboto"/>
              </a:rPr>
              <a:t>séverine charbonnel · coaching &amp; formation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POURQUOI SE FORMER</a:t>
            </a:r>
          </a:p>
        </p:txBody>
      </p:sp>
      <p:sp>
        <p:nvSpPr>
          <p:cNvPr id="3" name="TextBox 2"/>
          <p:cNvSpPr txBox="1"/>
          <p:nvPr/>
        </p:nvSpPr>
        <p:spPr>
          <a:xfrm>
            <a:off x="502920" y="713232"/>
            <a:ext cx="9692640" cy="123444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8 bonnes raisons de miser sur les soft skills</a:t>
            </a:r>
          </a:p>
        </p:txBody>
      </p:sp>
      <p:sp>
        <p:nvSpPr>
          <p:cNvPr id="4" name="Oval 3"/>
          <p:cNvSpPr/>
          <p:nvPr/>
        </p:nvSpPr>
        <p:spPr>
          <a:xfrm>
            <a:off x="502920" y="206654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99339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les compétences comportementales qui font la différence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679192"/>
            <a:ext cx="10241280" cy="1430905"/>
          </a:xfrm>
          <a:prstGeom prst="rect">
            <a:avLst/>
          </a:prstGeom>
          <a:noFill/>
        </p:spPr>
        <p:txBody>
          <a:bodyPr wrap="square" lIns="0" tIns="0" rIns="0" bIns="0" anchor="t">
            <a:spAutoFit/>
          </a:bodyPr>
          <a:lstStyle/>
          <a:p>
            <a:pPr algn="l">
              <a:lnSpc>
                <a:spcPct val="130000"/>
              </a:lnSpc>
              <a:spcAft>
                <a:spcPts val="1200"/>
              </a:spcAft>
            </a:pPr>
            <a:r>
              <a:rPr sz="1300" b="0" i="0" dirty="0">
                <a:solidFill>
                  <a:srgbClr val="555555"/>
                </a:solidFill>
                <a:latin typeface="Roboto"/>
              </a:rPr>
              <a:t>Nous </a:t>
            </a:r>
            <a:r>
              <a:rPr sz="1300" b="0" i="0" dirty="0" err="1">
                <a:solidFill>
                  <a:srgbClr val="555555"/>
                </a:solidFill>
                <a:latin typeface="Roboto"/>
              </a:rPr>
              <a:t>vivons</a:t>
            </a:r>
            <a:r>
              <a:rPr sz="1300" b="0" i="0" dirty="0">
                <a:solidFill>
                  <a:srgbClr val="555555"/>
                </a:solidFill>
                <a:latin typeface="Roboto"/>
              </a:rPr>
              <a:t> dans un monde de relations, </a:t>
            </a:r>
            <a:r>
              <a:rPr sz="1300" b="0" i="0" dirty="0" err="1">
                <a:solidFill>
                  <a:srgbClr val="555555"/>
                </a:solidFill>
                <a:latin typeface="Roboto"/>
              </a:rPr>
              <a:t>en</a:t>
            </a:r>
            <a:r>
              <a:rPr sz="1300" b="0" i="0" dirty="0">
                <a:solidFill>
                  <a:srgbClr val="555555"/>
                </a:solidFill>
                <a:latin typeface="Roboto"/>
              </a:rPr>
              <a:t> </a:t>
            </a:r>
            <a:r>
              <a:rPr sz="1300" b="0" i="0" dirty="0" err="1">
                <a:solidFill>
                  <a:srgbClr val="555555"/>
                </a:solidFill>
                <a:latin typeface="Roboto"/>
              </a:rPr>
              <a:t>constante</a:t>
            </a:r>
            <a:r>
              <a:rPr sz="1300" b="0" i="0" dirty="0">
                <a:solidFill>
                  <a:srgbClr val="555555"/>
                </a:solidFill>
                <a:latin typeface="Roboto"/>
              </a:rPr>
              <a:t> </a:t>
            </a:r>
            <a:r>
              <a:rPr sz="1300" b="0" i="0" dirty="0" err="1">
                <a:solidFill>
                  <a:srgbClr val="555555"/>
                </a:solidFill>
                <a:latin typeface="Roboto"/>
              </a:rPr>
              <a:t>évolution</a:t>
            </a:r>
            <a:r>
              <a:rPr sz="1300" b="0" i="0" dirty="0">
                <a:solidFill>
                  <a:srgbClr val="555555"/>
                </a:solidFill>
                <a:latin typeface="Roboto"/>
              </a:rPr>
              <a:t>. Afin de </a:t>
            </a:r>
            <a:r>
              <a:rPr sz="1300" b="0" i="0" dirty="0" err="1">
                <a:solidFill>
                  <a:srgbClr val="555555"/>
                </a:solidFill>
                <a:latin typeface="Roboto"/>
              </a:rPr>
              <a:t>créer</a:t>
            </a:r>
            <a:r>
              <a:rPr sz="1300" b="0" i="0" dirty="0">
                <a:solidFill>
                  <a:srgbClr val="555555"/>
                </a:solidFill>
                <a:latin typeface="Roboto"/>
              </a:rPr>
              <a:t>, </a:t>
            </a:r>
            <a:r>
              <a:rPr sz="1300" b="0" i="0" dirty="0" err="1">
                <a:solidFill>
                  <a:srgbClr val="555555"/>
                </a:solidFill>
                <a:latin typeface="Roboto"/>
              </a:rPr>
              <a:t>d'entretenir</a:t>
            </a:r>
            <a:r>
              <a:rPr sz="1300" b="0" i="0" dirty="0">
                <a:solidFill>
                  <a:srgbClr val="555555"/>
                </a:solidFill>
                <a:latin typeface="Roboto"/>
              </a:rPr>
              <a:t> et de faire </a:t>
            </a:r>
            <a:r>
              <a:rPr sz="1300" b="0" i="0" dirty="0" err="1">
                <a:solidFill>
                  <a:srgbClr val="555555"/>
                </a:solidFill>
                <a:latin typeface="Roboto"/>
              </a:rPr>
              <a:t>perdurer</a:t>
            </a:r>
            <a:r>
              <a:rPr sz="1300" b="0" i="0" dirty="0">
                <a:solidFill>
                  <a:srgbClr val="555555"/>
                </a:solidFill>
                <a:latin typeface="Roboto"/>
              </a:rPr>
              <a:t> </a:t>
            </a:r>
            <a:r>
              <a:rPr sz="1300" b="0" i="0" dirty="0" err="1">
                <a:solidFill>
                  <a:srgbClr val="555555"/>
                </a:solidFill>
                <a:latin typeface="Roboto"/>
              </a:rPr>
              <a:t>ces</a:t>
            </a:r>
            <a:r>
              <a:rPr sz="1300" b="0" i="0" dirty="0">
                <a:solidFill>
                  <a:srgbClr val="555555"/>
                </a:solidFill>
                <a:latin typeface="Roboto"/>
              </a:rPr>
              <a:t> relations, </a:t>
            </a:r>
            <a:r>
              <a:rPr sz="1300" b="0" i="0" dirty="0" err="1">
                <a:solidFill>
                  <a:srgbClr val="555555"/>
                </a:solidFill>
                <a:latin typeface="Roboto"/>
              </a:rPr>
              <a:t>l'acquisition</a:t>
            </a:r>
            <a:r>
              <a:rPr sz="1300" b="0" i="0" dirty="0">
                <a:solidFill>
                  <a:srgbClr val="555555"/>
                </a:solidFill>
                <a:latin typeface="Roboto"/>
              </a:rPr>
              <a:t> de </a:t>
            </a:r>
            <a:r>
              <a:rPr sz="1300" b="0" i="0" dirty="0" err="1">
                <a:solidFill>
                  <a:srgbClr val="555555"/>
                </a:solidFill>
                <a:latin typeface="Roboto"/>
              </a:rPr>
              <a:t>compétences</a:t>
            </a:r>
            <a:r>
              <a:rPr sz="1300" b="0" i="0" dirty="0">
                <a:solidFill>
                  <a:srgbClr val="555555"/>
                </a:solidFill>
                <a:latin typeface="Roboto"/>
              </a:rPr>
              <a:t> </a:t>
            </a:r>
            <a:r>
              <a:rPr sz="1300" b="0" i="0" dirty="0" err="1">
                <a:solidFill>
                  <a:srgbClr val="555555"/>
                </a:solidFill>
                <a:latin typeface="Roboto"/>
              </a:rPr>
              <a:t>comportementales</a:t>
            </a:r>
            <a:r>
              <a:rPr sz="1300" b="0" i="0" dirty="0">
                <a:solidFill>
                  <a:srgbClr val="555555"/>
                </a:solidFill>
                <a:latin typeface="Roboto"/>
              </a:rPr>
              <a:t> </a:t>
            </a:r>
            <a:r>
              <a:rPr sz="1300" b="0" i="0" dirty="0" err="1">
                <a:solidFill>
                  <a:srgbClr val="555555"/>
                </a:solidFill>
                <a:latin typeface="Roboto"/>
              </a:rPr>
              <a:t>dites</a:t>
            </a:r>
            <a:r>
              <a:rPr sz="1300" b="0" i="0" dirty="0">
                <a:solidFill>
                  <a:srgbClr val="555555"/>
                </a:solidFill>
                <a:latin typeface="Roboto"/>
              </a:rPr>
              <a:t> soft skills est </a:t>
            </a:r>
            <a:r>
              <a:rPr sz="1300" b="0" i="0" dirty="0" err="1">
                <a:solidFill>
                  <a:srgbClr val="555555"/>
                </a:solidFill>
                <a:latin typeface="Roboto"/>
              </a:rPr>
              <a:t>fondamentale</a:t>
            </a:r>
            <a:r>
              <a:rPr sz="1300" b="0" i="0" dirty="0">
                <a:solidFill>
                  <a:srgbClr val="555555"/>
                </a:solidFill>
                <a:latin typeface="Roboto"/>
              </a:rPr>
              <a:t>. Les soft skills </a:t>
            </a:r>
            <a:r>
              <a:rPr sz="1300" b="0" i="0" dirty="0" err="1">
                <a:solidFill>
                  <a:srgbClr val="555555"/>
                </a:solidFill>
                <a:latin typeface="Roboto"/>
              </a:rPr>
              <a:t>sont</a:t>
            </a:r>
            <a:r>
              <a:rPr sz="1300" b="0" i="0" dirty="0">
                <a:solidFill>
                  <a:srgbClr val="555555"/>
                </a:solidFill>
                <a:latin typeface="Roboto"/>
              </a:rPr>
              <a:t> des traits de </a:t>
            </a:r>
            <a:r>
              <a:rPr sz="1300" b="0" i="0" dirty="0" err="1">
                <a:solidFill>
                  <a:srgbClr val="555555"/>
                </a:solidFill>
                <a:latin typeface="Roboto"/>
              </a:rPr>
              <a:t>personnalité</a:t>
            </a:r>
            <a:r>
              <a:rPr sz="1300" b="0" i="0" dirty="0">
                <a:solidFill>
                  <a:srgbClr val="555555"/>
                </a:solidFill>
                <a:latin typeface="Roboto"/>
              </a:rPr>
              <a:t>, des </a:t>
            </a:r>
            <a:r>
              <a:rPr sz="1300" b="0" i="0" dirty="0" err="1">
                <a:solidFill>
                  <a:srgbClr val="555555"/>
                </a:solidFill>
                <a:latin typeface="Roboto"/>
              </a:rPr>
              <a:t>caractéristiques</a:t>
            </a:r>
            <a:r>
              <a:rPr sz="1300" b="0" i="0" dirty="0">
                <a:solidFill>
                  <a:srgbClr val="555555"/>
                </a:solidFill>
                <a:latin typeface="Roboto"/>
              </a:rPr>
              <a:t> </a:t>
            </a:r>
            <a:r>
              <a:rPr sz="1300" b="0" i="0" dirty="0" err="1">
                <a:solidFill>
                  <a:srgbClr val="555555"/>
                </a:solidFill>
                <a:latin typeface="Roboto"/>
              </a:rPr>
              <a:t>sociales</a:t>
            </a:r>
            <a:r>
              <a:rPr sz="1300" b="0" i="0" dirty="0">
                <a:solidFill>
                  <a:srgbClr val="555555"/>
                </a:solidFill>
                <a:latin typeface="Roboto"/>
              </a:rPr>
              <a:t> et des aptitudes </a:t>
            </a:r>
            <a:r>
              <a:rPr sz="1300" b="0" i="0" dirty="0" err="1">
                <a:solidFill>
                  <a:srgbClr val="555555"/>
                </a:solidFill>
                <a:latin typeface="Roboto"/>
              </a:rPr>
              <a:t>émotionnelles</a:t>
            </a:r>
            <a:r>
              <a:rPr sz="1300" b="0" i="0" dirty="0">
                <a:solidFill>
                  <a:srgbClr val="555555"/>
                </a:solidFill>
                <a:latin typeface="Roboto"/>
              </a:rPr>
              <a:t> qui </a:t>
            </a:r>
            <a:r>
              <a:rPr sz="1300" b="0" i="0" dirty="0" err="1">
                <a:solidFill>
                  <a:srgbClr val="555555"/>
                </a:solidFill>
                <a:latin typeface="Roboto"/>
              </a:rPr>
              <a:t>influencent</a:t>
            </a:r>
            <a:r>
              <a:rPr sz="1300" b="0" i="0" dirty="0">
                <a:solidFill>
                  <a:srgbClr val="555555"/>
                </a:solidFill>
                <a:latin typeface="Roboto"/>
              </a:rPr>
              <a:t> </a:t>
            </a:r>
            <a:r>
              <a:rPr sz="1300" b="0" i="0" dirty="0" err="1">
                <a:solidFill>
                  <a:srgbClr val="555555"/>
                </a:solidFill>
                <a:latin typeface="Roboto"/>
              </a:rPr>
              <a:t>notre</a:t>
            </a:r>
            <a:r>
              <a:rPr sz="1300" b="0" i="0" dirty="0">
                <a:solidFill>
                  <a:srgbClr val="555555"/>
                </a:solidFill>
                <a:latin typeface="Roboto"/>
              </a:rPr>
              <a:t> façon </a:t>
            </a:r>
            <a:r>
              <a:rPr sz="1300" b="0" i="0" dirty="0" err="1">
                <a:solidFill>
                  <a:srgbClr val="555555"/>
                </a:solidFill>
                <a:latin typeface="Roboto"/>
              </a:rPr>
              <a:t>d'interagir</a:t>
            </a:r>
            <a:r>
              <a:rPr sz="1300" b="0" i="0" dirty="0">
                <a:solidFill>
                  <a:srgbClr val="555555"/>
                </a:solidFill>
                <a:latin typeface="Roboto"/>
              </a:rPr>
              <a:t> avec les </a:t>
            </a:r>
            <a:r>
              <a:rPr sz="1300" b="0" i="0" dirty="0" err="1">
                <a:solidFill>
                  <a:srgbClr val="555555"/>
                </a:solidFill>
                <a:latin typeface="Roboto"/>
              </a:rPr>
              <a:t>autres</a:t>
            </a:r>
            <a:r>
              <a:rPr sz="1300" b="0" i="0" dirty="0">
                <a:solidFill>
                  <a:srgbClr val="555555"/>
                </a:solidFill>
                <a:latin typeface="Roboto"/>
              </a:rPr>
              <a:t>.</a:t>
            </a:r>
          </a:p>
          <a:p>
            <a:pPr algn="l">
              <a:lnSpc>
                <a:spcPct val="130000"/>
              </a:lnSpc>
              <a:spcAft>
                <a:spcPts val="1200"/>
              </a:spcAft>
            </a:pPr>
            <a:r>
              <a:rPr sz="1300" b="0" i="0" dirty="0" err="1">
                <a:solidFill>
                  <a:srgbClr val="555555"/>
                </a:solidFill>
                <a:latin typeface="Roboto"/>
              </a:rPr>
              <a:t>Convaincue</a:t>
            </a:r>
            <a:r>
              <a:rPr sz="1300" b="0" i="0" dirty="0">
                <a:solidFill>
                  <a:srgbClr val="555555"/>
                </a:solidFill>
                <a:latin typeface="Roboto"/>
              </a:rPr>
              <a:t> et </a:t>
            </a:r>
            <a:r>
              <a:rPr sz="1300" b="0" i="0" dirty="0" err="1">
                <a:solidFill>
                  <a:srgbClr val="555555"/>
                </a:solidFill>
                <a:latin typeface="Roboto"/>
              </a:rPr>
              <a:t>passionnée</a:t>
            </a:r>
            <a:r>
              <a:rPr sz="1300" b="0" i="0" dirty="0">
                <a:solidFill>
                  <a:srgbClr val="555555"/>
                </a:solidFill>
                <a:latin typeface="Roboto"/>
              </a:rPr>
              <a:t> par </a:t>
            </a:r>
            <a:r>
              <a:rPr sz="1300" b="0" i="0" dirty="0" err="1">
                <a:solidFill>
                  <a:srgbClr val="555555"/>
                </a:solidFill>
                <a:latin typeface="Roboto"/>
              </a:rPr>
              <a:t>ce</a:t>
            </a:r>
            <a:r>
              <a:rPr sz="1300" b="0" i="0" dirty="0">
                <a:solidFill>
                  <a:srgbClr val="555555"/>
                </a:solidFill>
                <a:latin typeface="Roboto"/>
              </a:rPr>
              <a:t> </a:t>
            </a:r>
            <a:r>
              <a:rPr sz="1300" b="0" i="0" dirty="0" err="1">
                <a:solidFill>
                  <a:srgbClr val="555555"/>
                </a:solidFill>
                <a:latin typeface="Roboto"/>
              </a:rPr>
              <a:t>sujet</a:t>
            </a:r>
            <a:r>
              <a:rPr sz="1300" b="0" i="0" dirty="0">
                <a:solidFill>
                  <a:srgbClr val="555555"/>
                </a:solidFill>
                <a:latin typeface="Roboto"/>
              </a:rPr>
              <a:t>, je propose un ensemble de formations pensées et </a:t>
            </a:r>
            <a:r>
              <a:rPr sz="1300" b="0" i="0" dirty="0" err="1">
                <a:solidFill>
                  <a:srgbClr val="555555"/>
                </a:solidFill>
                <a:latin typeface="Roboto"/>
              </a:rPr>
              <a:t>construites</a:t>
            </a:r>
            <a:r>
              <a:rPr sz="1300" b="0" i="0" dirty="0">
                <a:solidFill>
                  <a:srgbClr val="555555"/>
                </a:solidFill>
                <a:latin typeface="Roboto"/>
              </a:rPr>
              <a:t> avec vous, au plus près des </a:t>
            </a:r>
            <a:r>
              <a:rPr sz="1300" b="0" i="0" dirty="0" err="1">
                <a:solidFill>
                  <a:srgbClr val="555555"/>
                </a:solidFill>
                <a:latin typeface="Roboto"/>
              </a:rPr>
              <a:t>attentes</a:t>
            </a:r>
            <a:r>
              <a:rPr sz="1300" b="0" i="0" dirty="0">
                <a:solidFill>
                  <a:srgbClr val="555555"/>
                </a:solidFill>
                <a:latin typeface="Roboto"/>
              </a:rPr>
              <a:t> de </a:t>
            </a:r>
            <a:r>
              <a:rPr sz="1300" b="0" i="0" dirty="0" err="1">
                <a:solidFill>
                  <a:srgbClr val="555555"/>
                </a:solidFill>
                <a:latin typeface="Roboto"/>
              </a:rPr>
              <a:t>chaque</a:t>
            </a:r>
            <a:r>
              <a:rPr sz="1300" b="0" i="0" dirty="0">
                <a:solidFill>
                  <a:srgbClr val="555555"/>
                </a:solidFill>
                <a:latin typeface="Roboto"/>
              </a:rPr>
              <a:t> client. </a:t>
            </a: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2 / 13</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5486400" cy="6858000"/>
          </a:xfrm>
          <a:prstGeom prst="rect">
            <a:avLst/>
          </a:prstGeom>
          <a:solidFill>
            <a:srgbClr val="F7E5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5486400" y="0"/>
            <a:ext cx="6705295" cy="685800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10362895" y="5029200"/>
            <a:ext cx="2377440" cy="2377440"/>
          </a:xfrm>
          <a:prstGeom prst="ellipse">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31520" y="2103120"/>
            <a:ext cx="4206240" cy="1828800"/>
          </a:xfrm>
          <a:prstGeom prst="rect">
            <a:avLst/>
          </a:prstGeom>
          <a:noFill/>
        </p:spPr>
        <p:txBody>
          <a:bodyPr wrap="square" lIns="0" tIns="0" rIns="0" bIns="0" anchor="t">
            <a:spAutoFit/>
          </a:bodyPr>
          <a:lstStyle/>
          <a:p>
            <a:pPr algn="l">
              <a:lnSpc>
                <a:spcPct val="100000"/>
              </a:lnSpc>
              <a:spcAft>
                <a:spcPts val="0"/>
              </a:spcAft>
            </a:pPr>
            <a:r>
              <a:rPr sz="8000" b="1" i="1" dirty="0">
                <a:solidFill>
                  <a:srgbClr val="B8798E"/>
                </a:solidFill>
                <a:latin typeface="Playfair Display"/>
              </a:rPr>
              <a:t>92</a:t>
            </a:r>
          </a:p>
        </p:txBody>
      </p:sp>
      <p:sp>
        <p:nvSpPr>
          <p:cNvPr id="6" name="TextBox 5"/>
          <p:cNvSpPr txBox="1"/>
          <p:nvPr/>
        </p:nvSpPr>
        <p:spPr>
          <a:xfrm>
            <a:off x="731520" y="1371600"/>
            <a:ext cx="2743200" cy="914400"/>
          </a:xfrm>
          <a:prstGeom prst="rect">
            <a:avLst/>
          </a:prstGeom>
          <a:noFill/>
        </p:spPr>
        <p:txBody>
          <a:bodyPr wrap="square" lIns="0" tIns="0" rIns="0" bIns="0" anchor="t">
            <a:spAutoFit/>
          </a:bodyPr>
          <a:lstStyle/>
          <a:p>
            <a:pPr algn="l">
              <a:lnSpc>
                <a:spcPct val="100000"/>
              </a:lnSpc>
              <a:spcAft>
                <a:spcPts val="0"/>
              </a:spcAft>
            </a:pPr>
            <a:r>
              <a:rPr sz="3400" b="1" i="0">
                <a:solidFill>
                  <a:srgbClr val="464D4A"/>
                </a:solidFill>
                <a:latin typeface="Playfair Display"/>
              </a:rPr>
              <a:t>%</a:t>
            </a:r>
          </a:p>
        </p:txBody>
      </p:sp>
      <p:sp>
        <p:nvSpPr>
          <p:cNvPr id="7" name="TextBox 6"/>
          <p:cNvSpPr txBox="1"/>
          <p:nvPr/>
        </p:nvSpPr>
        <p:spPr>
          <a:xfrm>
            <a:off x="777240" y="3794760"/>
            <a:ext cx="4114800" cy="822960"/>
          </a:xfrm>
          <a:prstGeom prst="rect">
            <a:avLst/>
          </a:prstGeom>
          <a:noFill/>
        </p:spPr>
        <p:txBody>
          <a:bodyPr wrap="square" lIns="0" tIns="0" rIns="0" bIns="0" anchor="t">
            <a:spAutoFit/>
          </a:bodyPr>
          <a:lstStyle/>
          <a:p>
            <a:pPr algn="l">
              <a:lnSpc>
                <a:spcPct val="120000"/>
              </a:lnSpc>
              <a:spcAft>
                <a:spcPts val="0"/>
              </a:spcAft>
            </a:pPr>
            <a:r>
              <a:rPr sz="1400" b="0" i="1">
                <a:solidFill>
                  <a:srgbClr val="464D4A"/>
                </a:solidFill>
                <a:latin typeface="Playfair Display"/>
              </a:rPr>
              <a:t>des recruteurs estiment que les soft skills sont aussi importantes, voire plus, que les compétences techniques.</a:t>
            </a:r>
          </a:p>
        </p:txBody>
      </p:sp>
      <p:sp>
        <p:nvSpPr>
          <p:cNvPr id="8" name="TextBox 7"/>
          <p:cNvSpPr txBox="1"/>
          <p:nvPr/>
        </p:nvSpPr>
        <p:spPr>
          <a:xfrm>
            <a:off x="6035040" y="1828800"/>
            <a:ext cx="914400" cy="640080"/>
          </a:xfrm>
          <a:prstGeom prst="rect">
            <a:avLst/>
          </a:prstGeom>
          <a:noFill/>
        </p:spPr>
        <p:txBody>
          <a:bodyPr wrap="square" lIns="0" tIns="0" rIns="0" bIns="0" anchor="t">
            <a:spAutoFit/>
          </a:bodyPr>
          <a:lstStyle/>
          <a:p>
            <a:pPr algn="l">
              <a:lnSpc>
                <a:spcPct val="100000"/>
              </a:lnSpc>
              <a:spcAft>
                <a:spcPts val="0"/>
              </a:spcAft>
            </a:pPr>
            <a:r>
              <a:rPr sz="4000" b="1" i="0">
                <a:solidFill>
                  <a:srgbClr val="B8798E"/>
                </a:solidFill>
                <a:latin typeface="Playfair Display"/>
              </a:rPr>
              <a:t>“</a:t>
            </a:r>
          </a:p>
        </p:txBody>
      </p:sp>
      <p:sp>
        <p:nvSpPr>
          <p:cNvPr id="9" name="TextBox 8"/>
          <p:cNvSpPr txBox="1"/>
          <p:nvPr/>
        </p:nvSpPr>
        <p:spPr>
          <a:xfrm>
            <a:off x="6035040" y="2468880"/>
            <a:ext cx="5242255" cy="1828800"/>
          </a:xfrm>
          <a:prstGeom prst="rect">
            <a:avLst/>
          </a:prstGeom>
          <a:noFill/>
        </p:spPr>
        <p:txBody>
          <a:bodyPr wrap="square" lIns="0" tIns="0" rIns="0" bIns="0" anchor="t">
            <a:spAutoFit/>
          </a:bodyPr>
          <a:lstStyle/>
          <a:p>
            <a:pPr algn="l">
              <a:lnSpc>
                <a:spcPct val="125000"/>
              </a:lnSpc>
              <a:spcAft>
                <a:spcPts val="0"/>
              </a:spcAft>
            </a:pPr>
            <a:r>
              <a:rPr sz="1700" b="1" i="1">
                <a:solidFill>
                  <a:srgbClr val="FFFFFF"/>
                </a:solidFill>
                <a:latin typeface="Playfair Display"/>
              </a:rPr>
              <a:t>Convaincue que la théorie seule ne suffit pas, je mêle apports concrets et mises en situation pour que chacun vive et incarne les notions abordées.</a:t>
            </a:r>
          </a:p>
        </p:txBody>
      </p:sp>
      <p:sp>
        <p:nvSpPr>
          <p:cNvPr id="10" name="Rectangle 9"/>
          <p:cNvSpPr/>
          <p:nvPr/>
        </p:nvSpPr>
        <p:spPr>
          <a:xfrm>
            <a:off x="6035040" y="4160520"/>
            <a:ext cx="1097280" cy="1905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035040" y="4297680"/>
            <a:ext cx="3657600" cy="36576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SOURCE — ENQUÊTE LINKEDIN</a:t>
            </a:r>
          </a:p>
        </p:txBody>
      </p:sp>
      <p:sp>
        <p:nvSpPr>
          <p:cNvPr id="12" name="TextBox 11"/>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13" name="TextBox 12"/>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3 / 13</a:t>
            </a:r>
          </a:p>
        </p:txBody>
      </p:sp>
      <p:sp>
        <p:nvSpPr>
          <p:cNvPr id="14" name="Rectangle 13"/>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169277"/>
          </a:xfrm>
          <a:prstGeom prst="rect">
            <a:avLst/>
          </a:prstGeom>
          <a:noFill/>
        </p:spPr>
        <p:txBody>
          <a:bodyPr wrap="square" lIns="0" tIns="0" rIns="0" bIns="0" anchor="t">
            <a:spAutoFit/>
          </a:bodyPr>
          <a:lstStyle/>
          <a:p>
            <a:pPr algn="l">
              <a:lnSpc>
                <a:spcPct val="100000"/>
              </a:lnSpc>
              <a:spcAft>
                <a:spcPts val="0"/>
              </a:spcAft>
            </a:pPr>
            <a:r>
              <a:rPr lang="fr-FR" sz="1100" b="1" dirty="0">
                <a:solidFill>
                  <a:srgbClr val="B8798E"/>
                </a:solidFill>
                <a:latin typeface="Roboto"/>
              </a:rPr>
              <a:t>MON</a:t>
            </a:r>
            <a:r>
              <a:rPr sz="1100" b="1" i="0" dirty="0">
                <a:solidFill>
                  <a:srgbClr val="B8798E"/>
                </a:solidFill>
                <a:latin typeface="Roboto"/>
              </a:rPr>
              <a:t> APPROCHE</a:t>
            </a:r>
          </a:p>
        </p:txBody>
      </p:sp>
      <p:sp>
        <p:nvSpPr>
          <p:cNvPr id="3" name="TextBox 2"/>
          <p:cNvSpPr txBox="1"/>
          <p:nvPr/>
        </p:nvSpPr>
        <p:spPr>
          <a:xfrm>
            <a:off x="502920" y="713232"/>
            <a:ext cx="9692640" cy="841705"/>
          </a:xfrm>
          <a:prstGeom prst="rect">
            <a:avLst/>
          </a:prstGeom>
          <a:noFill/>
        </p:spPr>
        <p:txBody>
          <a:bodyPr wrap="square" lIns="0" tIns="0" rIns="0" bIns="0" anchor="t">
            <a:spAutoFit/>
          </a:bodyPr>
          <a:lstStyle/>
          <a:p>
            <a:pPr>
              <a:lnSpc>
                <a:spcPct val="105000"/>
              </a:lnSpc>
            </a:pPr>
            <a:r>
              <a:rPr lang="fr-FR" sz="2700" b="1" dirty="0">
                <a:solidFill>
                  <a:srgbClr val="464D4A"/>
                </a:solidFill>
                <a:latin typeface="Playfair Display"/>
              </a:rPr>
              <a:t>Une pédagogie ancrée dans le réel</a:t>
            </a:r>
          </a:p>
          <a:p>
            <a:pPr algn="l">
              <a:lnSpc>
                <a:spcPct val="105000"/>
              </a:lnSpc>
              <a:spcAft>
                <a:spcPts val="0"/>
              </a:spcAft>
            </a:pPr>
            <a:endParaRPr sz="2700" b="1" i="0" dirty="0">
              <a:solidFill>
                <a:srgbClr val="464D4A"/>
              </a:solidFill>
              <a:latin typeface="Playfair Display"/>
            </a:endParaRP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5975" y="1408827"/>
            <a:ext cx="9601200" cy="615553"/>
          </a:xfrm>
          <a:prstGeom prst="rect">
            <a:avLst/>
          </a:prstGeom>
          <a:noFill/>
        </p:spPr>
        <p:txBody>
          <a:bodyPr wrap="square" lIns="0" tIns="0" rIns="0" bIns="0" anchor="t">
            <a:spAutoFit/>
          </a:bodyPr>
          <a:lstStyle/>
          <a:p>
            <a:pPr fontAlgn="base"/>
            <a:r>
              <a:rPr lang="fr-FR" sz="1300" i="1" dirty="0">
                <a:solidFill>
                  <a:srgbClr val="555555"/>
                </a:solidFill>
                <a:latin typeface="Playfair Display"/>
              </a:rPr>
              <a:t>L’objectif n’est pas de “savoir”, mais de savoir faire autrement.</a:t>
            </a:r>
          </a:p>
          <a:p>
            <a:r>
              <a:rPr lang="fr-FR" sz="1400" dirty="0"/>
              <a:t> </a:t>
            </a:r>
          </a:p>
          <a:p>
            <a:pPr algn="l">
              <a:lnSpc>
                <a:spcPct val="100000"/>
              </a:lnSpc>
              <a:spcAft>
                <a:spcPts val="0"/>
              </a:spcAft>
            </a:pPr>
            <a:endParaRPr sz="1300" b="0" i="1" dirty="0">
              <a:solidFill>
                <a:srgbClr val="555555"/>
              </a:solidFill>
              <a:latin typeface="Playfair Display"/>
            </a:endParaRP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084832"/>
            <a:ext cx="10241280" cy="2237279"/>
          </a:xfrm>
          <a:prstGeom prst="rect">
            <a:avLst/>
          </a:prstGeom>
          <a:noFill/>
        </p:spPr>
        <p:txBody>
          <a:bodyPr wrap="square" lIns="0" tIns="0" rIns="0" bIns="0" anchor="t">
            <a:spAutoFit/>
          </a:bodyPr>
          <a:lstStyle/>
          <a:p>
            <a:pPr fontAlgn="base"/>
            <a:r>
              <a:rPr lang="fr-FR" sz="1300" dirty="0">
                <a:solidFill>
                  <a:srgbClr val="555555"/>
                </a:solidFill>
                <a:latin typeface="Roboto"/>
              </a:rPr>
              <a:t>Mes formations ne sont ni théoriques ni descendantes.</a:t>
            </a:r>
          </a:p>
          <a:p>
            <a:pPr fontAlgn="base"/>
            <a:endParaRPr lang="fr-FR" sz="1300" dirty="0">
              <a:solidFill>
                <a:srgbClr val="555555"/>
              </a:solidFill>
              <a:latin typeface="Roboto"/>
            </a:endParaRPr>
          </a:p>
          <a:p>
            <a:pPr fontAlgn="base"/>
            <a:r>
              <a:rPr lang="fr-FR" sz="1300" dirty="0">
                <a:solidFill>
                  <a:srgbClr val="555555"/>
                </a:solidFill>
                <a:latin typeface="Roboto"/>
              </a:rPr>
              <a:t>Elles reposent sur :</a:t>
            </a:r>
          </a:p>
          <a:p>
            <a:pPr fontAlgn="base"/>
            <a:endParaRPr lang="fr-FR" sz="1300" dirty="0">
              <a:solidFill>
                <a:srgbClr val="555555"/>
              </a:solidFill>
              <a:latin typeface="Roboto"/>
            </a:endParaRPr>
          </a:p>
          <a:p>
            <a:pPr marL="285750" lvl="0" indent="-285750" fontAlgn="base">
              <a:buFont typeface="Arial" panose="020B0604020202020204" pitchFamily="34" charset="0"/>
              <a:buChar char="•"/>
            </a:pPr>
            <a:r>
              <a:rPr lang="fr-FR" sz="1300" dirty="0">
                <a:solidFill>
                  <a:srgbClr val="555555"/>
                </a:solidFill>
                <a:latin typeface="Roboto"/>
              </a:rPr>
              <a:t>des apports clairs et structurés</a:t>
            </a:r>
          </a:p>
          <a:p>
            <a:pPr marL="285750" lvl="0" indent="-285750" fontAlgn="base">
              <a:buFont typeface="Arial" panose="020B0604020202020204" pitchFamily="34" charset="0"/>
              <a:buChar char="•"/>
            </a:pPr>
            <a:r>
              <a:rPr lang="fr-FR" sz="1300" dirty="0">
                <a:solidFill>
                  <a:srgbClr val="555555"/>
                </a:solidFill>
                <a:latin typeface="Roboto"/>
              </a:rPr>
              <a:t>des mises en situation concrètes</a:t>
            </a:r>
          </a:p>
          <a:p>
            <a:pPr marL="285750" lvl="0" indent="-285750" fontAlgn="base">
              <a:buFont typeface="Arial" panose="020B0604020202020204" pitchFamily="34" charset="0"/>
              <a:buChar char="•"/>
            </a:pPr>
            <a:r>
              <a:rPr lang="fr-FR" sz="1300" dirty="0">
                <a:solidFill>
                  <a:srgbClr val="555555"/>
                </a:solidFill>
                <a:latin typeface="Roboto"/>
              </a:rPr>
              <a:t>des échanges entre participants</a:t>
            </a:r>
          </a:p>
          <a:p>
            <a:pPr marL="285750" lvl="0" indent="-285750" fontAlgn="base">
              <a:buFont typeface="Arial" panose="020B0604020202020204" pitchFamily="34" charset="0"/>
              <a:buChar char="•"/>
            </a:pPr>
            <a:r>
              <a:rPr lang="fr-FR" sz="1300" dirty="0">
                <a:solidFill>
                  <a:srgbClr val="555555"/>
                </a:solidFill>
                <a:latin typeface="Roboto"/>
              </a:rPr>
              <a:t>des cas réels issus du terrain</a:t>
            </a:r>
          </a:p>
          <a:p>
            <a:pPr marL="285750" lvl="0" indent="-285750" fontAlgn="base">
              <a:buFont typeface="Arial" panose="020B0604020202020204" pitchFamily="34" charset="0"/>
              <a:buChar char="•"/>
            </a:pPr>
            <a:r>
              <a:rPr lang="fr-FR" sz="1300" dirty="0">
                <a:solidFill>
                  <a:srgbClr val="555555"/>
                </a:solidFill>
                <a:latin typeface="Roboto"/>
              </a:rPr>
              <a:t>une pédagogie active et engageante</a:t>
            </a:r>
          </a:p>
          <a:p>
            <a:pPr fontAlgn="base"/>
            <a:r>
              <a:rPr lang="fr-FR" sz="1300" dirty="0">
                <a:solidFill>
                  <a:srgbClr val="555555"/>
                </a:solidFill>
                <a:latin typeface="Roboto"/>
              </a:rPr>
              <a:t> </a:t>
            </a:r>
          </a:p>
          <a:p>
            <a:pPr algn="l">
              <a:lnSpc>
                <a:spcPct val="130000"/>
              </a:lnSpc>
              <a:spcAft>
                <a:spcPts val="1200"/>
              </a:spcAft>
            </a:pPr>
            <a:endParaRPr sz="1300" b="0" i="0" dirty="0">
              <a:solidFill>
                <a:srgbClr val="555555"/>
              </a:solidFill>
              <a:latin typeface="Roboto"/>
            </a:endParaRP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4 / 13</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OBJECTIFS PÉDAGOGIQUES</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À l'issue de la formation, vous saurez</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4 compétences clés développées durant le parcours</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ounded Rectangle 6"/>
          <p:cNvSpPr/>
          <p:nvPr/>
        </p:nvSpPr>
        <p:spPr>
          <a:xfrm>
            <a:off x="502920" y="2084831"/>
            <a:ext cx="546354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685800" y="2173037"/>
            <a:ext cx="5097780" cy="461665"/>
          </a:xfrm>
          <a:prstGeom prst="rect">
            <a:avLst/>
          </a:prstGeom>
          <a:noFill/>
        </p:spPr>
        <p:txBody>
          <a:bodyPr wrap="square" lIns="0" tIns="0" rIns="0" bIns="0" anchor="t">
            <a:spAutoFit/>
          </a:bodyPr>
          <a:lstStyle/>
          <a:p>
            <a:pPr algn="l">
              <a:lnSpc>
                <a:spcPct val="100000"/>
              </a:lnSpc>
              <a:spcAft>
                <a:spcPts val="0"/>
              </a:spcAft>
            </a:pPr>
            <a:r>
              <a:rPr sz="3000" b="1" i="1" dirty="0">
                <a:solidFill>
                  <a:srgbClr val="B8798E"/>
                </a:solidFill>
                <a:latin typeface="Playfair Display"/>
              </a:rPr>
              <a:t>01</a:t>
            </a:r>
          </a:p>
        </p:txBody>
      </p:sp>
      <p:sp>
        <p:nvSpPr>
          <p:cNvPr id="9" name="Oval 8"/>
          <p:cNvSpPr/>
          <p:nvPr/>
        </p:nvSpPr>
        <p:spPr>
          <a:xfrm>
            <a:off x="795528" y="2862071"/>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85800" y="2999231"/>
            <a:ext cx="509778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Acquérir les fondamentaux du management et être en mesure de manager une équipe</a:t>
            </a:r>
          </a:p>
        </p:txBody>
      </p:sp>
      <p:sp>
        <p:nvSpPr>
          <p:cNvPr id="11" name="Rounded Rectangle 10"/>
          <p:cNvSpPr/>
          <p:nvPr/>
        </p:nvSpPr>
        <p:spPr>
          <a:xfrm>
            <a:off x="6222492" y="2084831"/>
            <a:ext cx="546354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423660" y="2157983"/>
            <a:ext cx="5097780" cy="640080"/>
          </a:xfrm>
          <a:prstGeom prst="rect">
            <a:avLst/>
          </a:prstGeom>
          <a:noFill/>
        </p:spPr>
        <p:txBody>
          <a:bodyPr wrap="square" lIns="0" tIns="0" rIns="0" bIns="0" anchor="t">
            <a:spAutoFit/>
          </a:bodyPr>
          <a:lstStyle/>
          <a:p>
            <a:pPr algn="l">
              <a:lnSpc>
                <a:spcPct val="100000"/>
              </a:lnSpc>
              <a:spcAft>
                <a:spcPts val="0"/>
              </a:spcAft>
            </a:pPr>
            <a:r>
              <a:rPr sz="3000" b="1" i="1" dirty="0">
                <a:solidFill>
                  <a:srgbClr val="B8798E"/>
                </a:solidFill>
                <a:latin typeface="Playfair Display"/>
              </a:rPr>
              <a:t>02</a:t>
            </a:r>
          </a:p>
        </p:txBody>
      </p:sp>
      <p:sp>
        <p:nvSpPr>
          <p:cNvPr id="13" name="Oval 12"/>
          <p:cNvSpPr/>
          <p:nvPr/>
        </p:nvSpPr>
        <p:spPr>
          <a:xfrm>
            <a:off x="6515100" y="2862071"/>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405372" y="2999231"/>
            <a:ext cx="509778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Expérimenter en situation les postures et outils de management acquis en formation</a:t>
            </a:r>
          </a:p>
        </p:txBody>
      </p:sp>
      <p:sp>
        <p:nvSpPr>
          <p:cNvPr id="15" name="Rounded Rectangle 14"/>
          <p:cNvSpPr/>
          <p:nvPr/>
        </p:nvSpPr>
        <p:spPr>
          <a:xfrm>
            <a:off x="502920" y="3758184"/>
            <a:ext cx="546354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704088" y="3831336"/>
            <a:ext cx="5097780" cy="640080"/>
          </a:xfrm>
          <a:prstGeom prst="rect">
            <a:avLst/>
          </a:prstGeom>
          <a:noFill/>
        </p:spPr>
        <p:txBody>
          <a:bodyPr wrap="square" lIns="0" tIns="0" rIns="0" bIns="0" anchor="t">
            <a:spAutoFit/>
          </a:bodyPr>
          <a:lstStyle/>
          <a:p>
            <a:pPr algn="l">
              <a:lnSpc>
                <a:spcPct val="100000"/>
              </a:lnSpc>
              <a:spcAft>
                <a:spcPts val="0"/>
              </a:spcAft>
            </a:pPr>
            <a:r>
              <a:rPr sz="3000" b="1" i="1">
                <a:solidFill>
                  <a:srgbClr val="B8798E"/>
                </a:solidFill>
                <a:latin typeface="Playfair Display"/>
              </a:rPr>
              <a:t>03</a:t>
            </a:r>
          </a:p>
        </p:txBody>
      </p:sp>
      <p:sp>
        <p:nvSpPr>
          <p:cNvPr id="17" name="Oval 16"/>
          <p:cNvSpPr/>
          <p:nvPr/>
        </p:nvSpPr>
        <p:spPr>
          <a:xfrm>
            <a:off x="795528" y="4535424"/>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685800" y="4672584"/>
            <a:ext cx="509778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Bénéficier de séances de débriefing pour lever les blocages et ancrer la théorie dans le vécu</a:t>
            </a:r>
          </a:p>
        </p:txBody>
      </p:sp>
      <p:sp>
        <p:nvSpPr>
          <p:cNvPr id="19" name="Rounded Rectangle 18"/>
          <p:cNvSpPr/>
          <p:nvPr/>
        </p:nvSpPr>
        <p:spPr>
          <a:xfrm>
            <a:off x="6222492" y="3758184"/>
            <a:ext cx="546354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6423660" y="3831336"/>
            <a:ext cx="5097780" cy="640080"/>
          </a:xfrm>
          <a:prstGeom prst="rect">
            <a:avLst/>
          </a:prstGeom>
          <a:noFill/>
        </p:spPr>
        <p:txBody>
          <a:bodyPr wrap="square" lIns="0" tIns="0" rIns="0" bIns="0" anchor="t">
            <a:spAutoFit/>
          </a:bodyPr>
          <a:lstStyle/>
          <a:p>
            <a:pPr algn="l">
              <a:lnSpc>
                <a:spcPct val="100000"/>
              </a:lnSpc>
              <a:spcAft>
                <a:spcPts val="0"/>
              </a:spcAft>
            </a:pPr>
            <a:r>
              <a:rPr sz="3000" b="1" i="1">
                <a:solidFill>
                  <a:srgbClr val="B8798E"/>
                </a:solidFill>
                <a:latin typeface="Playfair Display"/>
              </a:rPr>
              <a:t>04</a:t>
            </a:r>
          </a:p>
        </p:txBody>
      </p:sp>
      <p:sp>
        <p:nvSpPr>
          <p:cNvPr id="21" name="Oval 20"/>
          <p:cNvSpPr/>
          <p:nvPr/>
        </p:nvSpPr>
        <p:spPr>
          <a:xfrm>
            <a:off x="6515100" y="4535424"/>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6405372" y="4672584"/>
            <a:ext cx="509778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Contribuer à instaurer une culture du management durable au sein de l'entreprise</a:t>
            </a:r>
          </a:p>
        </p:txBody>
      </p:sp>
      <p:sp>
        <p:nvSpPr>
          <p:cNvPr id="31" name="TextBox 30"/>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2" name="TextBox 31"/>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5 / 13</a:t>
            </a:r>
          </a:p>
        </p:txBody>
      </p:sp>
      <p:sp>
        <p:nvSpPr>
          <p:cNvPr id="33" name="Rectangle 32"/>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LE PARCOURS — 1/3</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Poser les bases de sa posture de manager</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3 premières séances pour clarifier son rôle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29" name="TextBox 28"/>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0" name="TextBox 29"/>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6 / 13</a:t>
            </a:r>
          </a:p>
        </p:txBody>
      </p:sp>
      <p:sp>
        <p:nvSpPr>
          <p:cNvPr id="31" name="Rectangle 30"/>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ounded Rectangle 31"/>
          <p:cNvSpPr/>
          <p:nvPr/>
        </p:nvSpPr>
        <p:spPr>
          <a:xfrm>
            <a:off x="502920" y="2039112"/>
            <a:ext cx="3514039"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32"/>
          <p:cNvSpPr/>
          <p:nvPr/>
        </p:nvSpPr>
        <p:spPr>
          <a:xfrm>
            <a:off x="502920" y="2039112"/>
            <a:ext cx="54864"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Oval 33"/>
          <p:cNvSpPr/>
          <p:nvPr/>
        </p:nvSpPr>
        <p:spPr>
          <a:xfrm>
            <a:off x="822960" y="2313432"/>
            <a:ext cx="566928" cy="56692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sz="2000" b="1">
                <a:solidFill>
                  <a:srgbClr val="FFFFFF"/>
                </a:solidFill>
                <a:latin typeface="Roboto"/>
              </a:rPr>
              <a:t>1</a:t>
            </a:r>
          </a:p>
        </p:txBody>
      </p:sp>
      <p:sp>
        <p:nvSpPr>
          <p:cNvPr id="35" name="TextBox 34"/>
          <p:cNvSpPr txBox="1"/>
          <p:nvPr/>
        </p:nvSpPr>
        <p:spPr>
          <a:xfrm>
            <a:off x="822960" y="2971800"/>
            <a:ext cx="2873959" cy="228600"/>
          </a:xfrm>
          <a:prstGeom prst="rect">
            <a:avLst/>
          </a:prstGeom>
          <a:noFill/>
        </p:spPr>
        <p:txBody>
          <a:bodyPr wrap="square" anchor="t">
            <a:spAutoFit/>
          </a:bodyPr>
          <a:lstStyle/>
          <a:p>
            <a:pPr algn="l"/>
            <a:r>
              <a:rPr sz="950" b="1" i="0">
                <a:solidFill>
                  <a:srgbClr val="B8798E"/>
                </a:solidFill>
                <a:latin typeface="Roboto"/>
              </a:rPr>
              <a:t>SÉANCE 1</a:t>
            </a:r>
          </a:p>
        </p:txBody>
      </p:sp>
      <p:sp>
        <p:nvSpPr>
          <p:cNvPr id="36" name="TextBox 35"/>
          <p:cNvSpPr txBox="1"/>
          <p:nvPr/>
        </p:nvSpPr>
        <p:spPr>
          <a:xfrm>
            <a:off x="822960" y="3209544"/>
            <a:ext cx="2873959" cy="685800"/>
          </a:xfrm>
          <a:prstGeom prst="rect">
            <a:avLst/>
          </a:prstGeom>
          <a:noFill/>
        </p:spPr>
        <p:txBody>
          <a:bodyPr wrap="square" anchor="t">
            <a:spAutoFit/>
          </a:bodyPr>
          <a:lstStyle/>
          <a:p>
            <a:pPr algn="l"/>
            <a:r>
              <a:rPr sz="1450" b="1" i="1">
                <a:solidFill>
                  <a:srgbClr val="464D4A"/>
                </a:solidFill>
                <a:latin typeface="Playfair Display"/>
              </a:rPr>
              <a:t>Définir le manager idéal</a:t>
            </a:r>
          </a:p>
        </p:txBody>
      </p:sp>
      <p:sp>
        <p:nvSpPr>
          <p:cNvPr id="37" name="TextBox 36"/>
          <p:cNvSpPr txBox="1"/>
          <p:nvPr/>
        </p:nvSpPr>
        <p:spPr>
          <a:xfrm>
            <a:off x="822960" y="3913631"/>
            <a:ext cx="2873959" cy="228600"/>
          </a:xfrm>
          <a:prstGeom prst="rect">
            <a:avLst/>
          </a:prstGeom>
          <a:noFill/>
        </p:spPr>
        <p:txBody>
          <a:bodyPr wrap="square" anchor="t">
            <a:spAutoFit/>
          </a:bodyPr>
          <a:lstStyle/>
          <a:p>
            <a:pPr algn="l"/>
            <a:r>
              <a:rPr sz="1050" b="0" i="1">
                <a:solidFill>
                  <a:srgbClr val="555555"/>
                </a:solidFill>
                <a:latin typeface="Playfair Display"/>
              </a:rPr>
              <a:t>Durée : 2 heures</a:t>
            </a:r>
          </a:p>
        </p:txBody>
      </p:sp>
      <p:sp>
        <p:nvSpPr>
          <p:cNvPr id="38" name="TextBox 37"/>
          <p:cNvSpPr txBox="1"/>
          <p:nvPr/>
        </p:nvSpPr>
        <p:spPr>
          <a:xfrm>
            <a:off x="822960" y="4187952"/>
            <a:ext cx="2873959" cy="201168"/>
          </a:xfrm>
          <a:prstGeom prst="rect">
            <a:avLst/>
          </a:prstGeom>
          <a:noFill/>
        </p:spPr>
        <p:txBody>
          <a:bodyPr wrap="square" anchor="t">
            <a:spAutoFit/>
          </a:bodyPr>
          <a:lstStyle/>
          <a:p>
            <a:pPr algn="l"/>
            <a:r>
              <a:rPr sz="900" b="1" i="0">
                <a:solidFill>
                  <a:srgbClr val="B8798E"/>
                </a:solidFill>
                <a:latin typeface="Roboto"/>
              </a:rPr>
              <a:t>OBJECTIFS</a:t>
            </a:r>
          </a:p>
        </p:txBody>
      </p:sp>
      <p:sp>
        <p:nvSpPr>
          <p:cNvPr id="39" name="TextBox 38"/>
          <p:cNvSpPr txBox="1"/>
          <p:nvPr/>
        </p:nvSpPr>
        <p:spPr>
          <a:xfrm>
            <a:off x="822960" y="4416552"/>
            <a:ext cx="2873959" cy="1508760"/>
          </a:xfrm>
          <a:prstGeom prst="rect">
            <a:avLst/>
          </a:prstGeom>
          <a:noFill/>
        </p:spPr>
        <p:txBody>
          <a:bodyPr wrap="square" anchor="t">
            <a:spAutoFit/>
          </a:bodyPr>
          <a:lstStyle/>
          <a:p>
            <a:pPr algn="l">
              <a:lnSpc>
                <a:spcPct val="105000"/>
              </a:lnSpc>
            </a:pPr>
            <a:r>
              <a:rPr sz="1000" b="0" i="0">
                <a:solidFill>
                  <a:srgbClr val="464D4A"/>
                </a:solidFill>
                <a:latin typeface="Roboto"/>
              </a:rPr>
              <a:t>Identifier la représentation du manager idéal, comparer les styles de management et faire émerger les caractéristiques indispensables à un manager.</a:t>
            </a:r>
          </a:p>
        </p:txBody>
      </p:sp>
      <p:sp>
        <p:nvSpPr>
          <p:cNvPr id="40" name="Rounded Rectangle 39"/>
          <p:cNvSpPr/>
          <p:nvPr/>
        </p:nvSpPr>
        <p:spPr>
          <a:xfrm>
            <a:off x="822960" y="5696712"/>
            <a:ext cx="2873959"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square" lIns="45720" rIns="45720" rtlCol="0" anchor="ctr"/>
          <a:lstStyle/>
          <a:p>
            <a:pPr algn="ctr"/>
            <a:r>
              <a:rPr sz="950" b="1">
                <a:solidFill>
                  <a:srgbClr val="FFFFFF"/>
                </a:solidFill>
                <a:latin typeface="Roboto"/>
              </a:rPr>
              <a:t>Questionnement · échanges collectifs</a:t>
            </a:r>
          </a:p>
        </p:txBody>
      </p:sp>
      <p:sp>
        <p:nvSpPr>
          <p:cNvPr id="41" name="Rounded Rectangle 40"/>
          <p:cNvSpPr/>
          <p:nvPr/>
        </p:nvSpPr>
        <p:spPr>
          <a:xfrm>
            <a:off x="4336999" y="2039112"/>
            <a:ext cx="3514039"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41"/>
          <p:cNvSpPr/>
          <p:nvPr/>
        </p:nvSpPr>
        <p:spPr>
          <a:xfrm>
            <a:off x="4336999" y="2039112"/>
            <a:ext cx="54864"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Oval 42"/>
          <p:cNvSpPr/>
          <p:nvPr/>
        </p:nvSpPr>
        <p:spPr>
          <a:xfrm>
            <a:off x="4657039" y="2313432"/>
            <a:ext cx="566928" cy="56692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sz="2000" b="1">
                <a:solidFill>
                  <a:srgbClr val="FFFFFF"/>
                </a:solidFill>
                <a:latin typeface="Roboto"/>
              </a:rPr>
              <a:t>2</a:t>
            </a:r>
          </a:p>
        </p:txBody>
      </p:sp>
      <p:sp>
        <p:nvSpPr>
          <p:cNvPr id="44" name="TextBox 43"/>
          <p:cNvSpPr txBox="1"/>
          <p:nvPr/>
        </p:nvSpPr>
        <p:spPr>
          <a:xfrm>
            <a:off x="4657039" y="2971800"/>
            <a:ext cx="2873959" cy="228600"/>
          </a:xfrm>
          <a:prstGeom prst="rect">
            <a:avLst/>
          </a:prstGeom>
          <a:noFill/>
        </p:spPr>
        <p:txBody>
          <a:bodyPr wrap="square" anchor="t">
            <a:spAutoFit/>
          </a:bodyPr>
          <a:lstStyle/>
          <a:p>
            <a:pPr algn="l"/>
            <a:r>
              <a:rPr sz="950" b="1" i="0">
                <a:solidFill>
                  <a:srgbClr val="B8798E"/>
                </a:solidFill>
                <a:latin typeface="Roboto"/>
              </a:rPr>
              <a:t>SÉANCE 2</a:t>
            </a:r>
          </a:p>
        </p:txBody>
      </p:sp>
      <p:sp>
        <p:nvSpPr>
          <p:cNvPr id="45" name="TextBox 44"/>
          <p:cNvSpPr txBox="1"/>
          <p:nvPr/>
        </p:nvSpPr>
        <p:spPr>
          <a:xfrm>
            <a:off x="4657039" y="3209544"/>
            <a:ext cx="2873959" cy="685800"/>
          </a:xfrm>
          <a:prstGeom prst="rect">
            <a:avLst/>
          </a:prstGeom>
          <a:noFill/>
        </p:spPr>
        <p:txBody>
          <a:bodyPr wrap="square" anchor="t">
            <a:spAutoFit/>
          </a:bodyPr>
          <a:lstStyle/>
          <a:p>
            <a:pPr algn="l"/>
            <a:r>
              <a:rPr sz="1450" b="1" i="1">
                <a:solidFill>
                  <a:srgbClr val="464D4A"/>
                </a:solidFill>
                <a:latin typeface="Playfair Display"/>
              </a:rPr>
              <a:t>Mieux se connaître pour affirmer sa posture</a:t>
            </a:r>
          </a:p>
        </p:txBody>
      </p:sp>
      <p:sp>
        <p:nvSpPr>
          <p:cNvPr id="46" name="TextBox 45"/>
          <p:cNvSpPr txBox="1"/>
          <p:nvPr/>
        </p:nvSpPr>
        <p:spPr>
          <a:xfrm>
            <a:off x="4657039" y="3913631"/>
            <a:ext cx="2873959" cy="228600"/>
          </a:xfrm>
          <a:prstGeom prst="rect">
            <a:avLst/>
          </a:prstGeom>
          <a:noFill/>
        </p:spPr>
        <p:txBody>
          <a:bodyPr wrap="square" anchor="t">
            <a:spAutoFit/>
          </a:bodyPr>
          <a:lstStyle/>
          <a:p>
            <a:pPr algn="l"/>
            <a:r>
              <a:rPr sz="1050" b="0" i="1">
                <a:solidFill>
                  <a:srgbClr val="555555"/>
                </a:solidFill>
                <a:latin typeface="Playfair Display"/>
              </a:rPr>
              <a:t>Durée : 2 heures</a:t>
            </a:r>
          </a:p>
        </p:txBody>
      </p:sp>
      <p:sp>
        <p:nvSpPr>
          <p:cNvPr id="47" name="TextBox 46"/>
          <p:cNvSpPr txBox="1"/>
          <p:nvPr/>
        </p:nvSpPr>
        <p:spPr>
          <a:xfrm>
            <a:off x="4657039" y="4187952"/>
            <a:ext cx="2873959" cy="201168"/>
          </a:xfrm>
          <a:prstGeom prst="rect">
            <a:avLst/>
          </a:prstGeom>
          <a:noFill/>
        </p:spPr>
        <p:txBody>
          <a:bodyPr wrap="square" anchor="t">
            <a:spAutoFit/>
          </a:bodyPr>
          <a:lstStyle/>
          <a:p>
            <a:pPr algn="l"/>
            <a:r>
              <a:rPr sz="900" b="1" i="0">
                <a:solidFill>
                  <a:srgbClr val="B8798E"/>
                </a:solidFill>
                <a:latin typeface="Roboto"/>
              </a:rPr>
              <a:t>OBJECTIFS</a:t>
            </a:r>
          </a:p>
        </p:txBody>
      </p:sp>
      <p:sp>
        <p:nvSpPr>
          <p:cNvPr id="48" name="TextBox 47"/>
          <p:cNvSpPr txBox="1"/>
          <p:nvPr/>
        </p:nvSpPr>
        <p:spPr>
          <a:xfrm>
            <a:off x="4657039" y="4416552"/>
            <a:ext cx="2873959" cy="1508760"/>
          </a:xfrm>
          <a:prstGeom prst="rect">
            <a:avLst/>
          </a:prstGeom>
          <a:noFill/>
        </p:spPr>
        <p:txBody>
          <a:bodyPr wrap="square" anchor="t">
            <a:spAutoFit/>
          </a:bodyPr>
          <a:lstStyle/>
          <a:p>
            <a:pPr algn="l">
              <a:lnSpc>
                <a:spcPct val="105000"/>
              </a:lnSpc>
            </a:pPr>
            <a:r>
              <a:rPr sz="1000" b="0" i="0">
                <a:solidFill>
                  <a:srgbClr val="464D4A"/>
                </a:solidFill>
                <a:latin typeface="Roboto"/>
              </a:rPr>
              <a:t>S'appuyer sur un inventaire de personnalité et de motivation pour identifier ses zones de confort, ses moteurs et les clés de sa posture de manager.</a:t>
            </a:r>
          </a:p>
        </p:txBody>
      </p:sp>
      <p:sp>
        <p:nvSpPr>
          <p:cNvPr id="49" name="Rounded Rectangle 48"/>
          <p:cNvSpPr/>
          <p:nvPr/>
        </p:nvSpPr>
        <p:spPr>
          <a:xfrm>
            <a:off x="4657039" y="5696712"/>
            <a:ext cx="2873959"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square" lIns="45720" rIns="45720" rtlCol="0" anchor="ctr"/>
          <a:lstStyle/>
          <a:p>
            <a:pPr algn="ctr"/>
            <a:r>
              <a:rPr sz="950" b="1">
                <a:solidFill>
                  <a:srgbClr val="FFFFFF"/>
                </a:solidFill>
                <a:latin typeface="Roboto"/>
              </a:rPr>
              <a:t>Inventaire de personnalité Assessfirst</a:t>
            </a:r>
          </a:p>
        </p:txBody>
      </p:sp>
      <p:sp>
        <p:nvSpPr>
          <p:cNvPr id="50" name="Rounded Rectangle 49"/>
          <p:cNvSpPr/>
          <p:nvPr/>
        </p:nvSpPr>
        <p:spPr>
          <a:xfrm>
            <a:off x="8171078" y="2039112"/>
            <a:ext cx="3514039"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1" name="Rectangle 50"/>
          <p:cNvSpPr/>
          <p:nvPr/>
        </p:nvSpPr>
        <p:spPr>
          <a:xfrm>
            <a:off x="8171078" y="2039112"/>
            <a:ext cx="54864"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2" name="Oval 51"/>
          <p:cNvSpPr/>
          <p:nvPr/>
        </p:nvSpPr>
        <p:spPr>
          <a:xfrm>
            <a:off x="8491118" y="2313432"/>
            <a:ext cx="566928" cy="56692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sz="2000" b="1">
                <a:solidFill>
                  <a:srgbClr val="FFFFFF"/>
                </a:solidFill>
                <a:latin typeface="Roboto"/>
              </a:rPr>
              <a:t>3</a:t>
            </a:r>
          </a:p>
        </p:txBody>
      </p:sp>
      <p:sp>
        <p:nvSpPr>
          <p:cNvPr id="53" name="TextBox 52"/>
          <p:cNvSpPr txBox="1"/>
          <p:nvPr/>
        </p:nvSpPr>
        <p:spPr>
          <a:xfrm>
            <a:off x="8491118" y="2971800"/>
            <a:ext cx="2873959" cy="228600"/>
          </a:xfrm>
          <a:prstGeom prst="rect">
            <a:avLst/>
          </a:prstGeom>
          <a:noFill/>
        </p:spPr>
        <p:txBody>
          <a:bodyPr wrap="square" anchor="t">
            <a:spAutoFit/>
          </a:bodyPr>
          <a:lstStyle/>
          <a:p>
            <a:pPr algn="l"/>
            <a:r>
              <a:rPr sz="950" b="1" i="0">
                <a:solidFill>
                  <a:srgbClr val="B8798E"/>
                </a:solidFill>
                <a:latin typeface="Roboto"/>
              </a:rPr>
              <a:t>SÉANCE 3</a:t>
            </a:r>
          </a:p>
        </p:txBody>
      </p:sp>
      <p:sp>
        <p:nvSpPr>
          <p:cNvPr id="54" name="TextBox 53"/>
          <p:cNvSpPr txBox="1"/>
          <p:nvPr/>
        </p:nvSpPr>
        <p:spPr>
          <a:xfrm>
            <a:off x="8491118" y="3209544"/>
            <a:ext cx="2873959" cy="685800"/>
          </a:xfrm>
          <a:prstGeom prst="rect">
            <a:avLst/>
          </a:prstGeom>
          <a:noFill/>
        </p:spPr>
        <p:txBody>
          <a:bodyPr wrap="square" anchor="t">
            <a:spAutoFit/>
          </a:bodyPr>
          <a:lstStyle/>
          <a:p>
            <a:pPr algn="l"/>
            <a:r>
              <a:rPr sz="1450" b="1" i="1">
                <a:solidFill>
                  <a:srgbClr val="464D4A"/>
                </a:solidFill>
                <a:latin typeface="Playfair Display"/>
              </a:rPr>
              <a:t>Analyser les besoins de ses collaborateurs</a:t>
            </a:r>
          </a:p>
        </p:txBody>
      </p:sp>
      <p:sp>
        <p:nvSpPr>
          <p:cNvPr id="55" name="TextBox 54"/>
          <p:cNvSpPr txBox="1"/>
          <p:nvPr/>
        </p:nvSpPr>
        <p:spPr>
          <a:xfrm>
            <a:off x="8491118" y="3913631"/>
            <a:ext cx="2873959" cy="228600"/>
          </a:xfrm>
          <a:prstGeom prst="rect">
            <a:avLst/>
          </a:prstGeom>
          <a:noFill/>
        </p:spPr>
        <p:txBody>
          <a:bodyPr wrap="square" anchor="t">
            <a:spAutoFit/>
          </a:bodyPr>
          <a:lstStyle/>
          <a:p>
            <a:pPr algn="l"/>
            <a:r>
              <a:rPr sz="1050" b="0" i="1">
                <a:solidFill>
                  <a:srgbClr val="555555"/>
                </a:solidFill>
                <a:latin typeface="Playfair Display"/>
              </a:rPr>
              <a:t>Durée : 2 heures</a:t>
            </a:r>
          </a:p>
        </p:txBody>
      </p:sp>
      <p:sp>
        <p:nvSpPr>
          <p:cNvPr id="56" name="TextBox 55"/>
          <p:cNvSpPr txBox="1"/>
          <p:nvPr/>
        </p:nvSpPr>
        <p:spPr>
          <a:xfrm>
            <a:off x="8491118" y="4187952"/>
            <a:ext cx="2873959" cy="201168"/>
          </a:xfrm>
          <a:prstGeom prst="rect">
            <a:avLst/>
          </a:prstGeom>
          <a:noFill/>
        </p:spPr>
        <p:txBody>
          <a:bodyPr wrap="square" anchor="t">
            <a:spAutoFit/>
          </a:bodyPr>
          <a:lstStyle/>
          <a:p>
            <a:pPr algn="l"/>
            <a:r>
              <a:rPr sz="900" b="1" i="0">
                <a:solidFill>
                  <a:srgbClr val="B8798E"/>
                </a:solidFill>
                <a:latin typeface="Roboto"/>
              </a:rPr>
              <a:t>OBJECTIFS</a:t>
            </a:r>
          </a:p>
        </p:txBody>
      </p:sp>
      <p:sp>
        <p:nvSpPr>
          <p:cNvPr id="57" name="TextBox 56"/>
          <p:cNvSpPr txBox="1"/>
          <p:nvPr/>
        </p:nvSpPr>
        <p:spPr>
          <a:xfrm>
            <a:off x="8491118" y="4416552"/>
            <a:ext cx="2873959" cy="1508760"/>
          </a:xfrm>
          <a:prstGeom prst="rect">
            <a:avLst/>
          </a:prstGeom>
          <a:noFill/>
        </p:spPr>
        <p:txBody>
          <a:bodyPr wrap="square" anchor="t">
            <a:spAutoFit/>
          </a:bodyPr>
          <a:lstStyle/>
          <a:p>
            <a:pPr algn="l">
              <a:lnSpc>
                <a:spcPct val="105000"/>
              </a:lnSpc>
            </a:pPr>
            <a:r>
              <a:rPr sz="1000" b="0" i="0">
                <a:solidFill>
                  <a:srgbClr val="464D4A"/>
                </a:solidFill>
                <a:latin typeface="Roboto"/>
              </a:rPr>
              <a:t>Décrypter les besoins psychologiques de chacun grâce à l'analyse transactionnelle, pour mieux comprendre sa relation à l'autre.</a:t>
            </a:r>
          </a:p>
        </p:txBody>
      </p:sp>
      <p:sp>
        <p:nvSpPr>
          <p:cNvPr id="58" name="Rounded Rectangle 57"/>
          <p:cNvSpPr/>
          <p:nvPr/>
        </p:nvSpPr>
        <p:spPr>
          <a:xfrm>
            <a:off x="8491118" y="5696712"/>
            <a:ext cx="2873959"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square" lIns="45720" rIns="45720" rtlCol="0" anchor="ctr"/>
          <a:lstStyle/>
          <a:p>
            <a:pPr algn="ctr"/>
            <a:r>
              <a:rPr sz="950" b="1">
                <a:solidFill>
                  <a:srgbClr val="FFFFFF"/>
                </a:solidFill>
                <a:latin typeface="Roboto"/>
              </a:rPr>
              <a:t>Analyse transactionnelle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LE PARCOURS — 2/3</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Manager son équipe au quotidien</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délégation, engagement et situations difficiles</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29" name="TextBox 28"/>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0" name="TextBox 29"/>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7 / 13</a:t>
            </a:r>
          </a:p>
        </p:txBody>
      </p:sp>
      <p:sp>
        <p:nvSpPr>
          <p:cNvPr id="31" name="Rectangle 30"/>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ounded Rectangle 31"/>
          <p:cNvSpPr/>
          <p:nvPr/>
        </p:nvSpPr>
        <p:spPr>
          <a:xfrm>
            <a:off x="502920" y="2039112"/>
            <a:ext cx="3514039"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32"/>
          <p:cNvSpPr/>
          <p:nvPr/>
        </p:nvSpPr>
        <p:spPr>
          <a:xfrm>
            <a:off x="502920" y="2039112"/>
            <a:ext cx="54864"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Oval 33"/>
          <p:cNvSpPr/>
          <p:nvPr/>
        </p:nvSpPr>
        <p:spPr>
          <a:xfrm>
            <a:off x="822960" y="2313432"/>
            <a:ext cx="566928" cy="56692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sz="2000" b="1">
                <a:solidFill>
                  <a:srgbClr val="FFFFFF"/>
                </a:solidFill>
                <a:latin typeface="Roboto"/>
              </a:rPr>
              <a:t>4</a:t>
            </a:r>
          </a:p>
        </p:txBody>
      </p:sp>
      <p:sp>
        <p:nvSpPr>
          <p:cNvPr id="35" name="TextBox 34"/>
          <p:cNvSpPr txBox="1"/>
          <p:nvPr/>
        </p:nvSpPr>
        <p:spPr>
          <a:xfrm>
            <a:off x="822960" y="2971800"/>
            <a:ext cx="2873959" cy="228600"/>
          </a:xfrm>
          <a:prstGeom prst="rect">
            <a:avLst/>
          </a:prstGeom>
          <a:noFill/>
        </p:spPr>
        <p:txBody>
          <a:bodyPr wrap="square" anchor="t">
            <a:spAutoFit/>
          </a:bodyPr>
          <a:lstStyle/>
          <a:p>
            <a:pPr algn="l"/>
            <a:r>
              <a:rPr sz="950" b="1" i="0">
                <a:solidFill>
                  <a:srgbClr val="B8798E"/>
                </a:solidFill>
                <a:latin typeface="Roboto"/>
              </a:rPr>
              <a:t>SÉANCE 4</a:t>
            </a:r>
          </a:p>
        </p:txBody>
      </p:sp>
      <p:sp>
        <p:nvSpPr>
          <p:cNvPr id="36" name="TextBox 35"/>
          <p:cNvSpPr txBox="1"/>
          <p:nvPr/>
        </p:nvSpPr>
        <p:spPr>
          <a:xfrm>
            <a:off x="822960" y="3209544"/>
            <a:ext cx="2873959" cy="685800"/>
          </a:xfrm>
          <a:prstGeom prst="rect">
            <a:avLst/>
          </a:prstGeom>
          <a:noFill/>
        </p:spPr>
        <p:txBody>
          <a:bodyPr wrap="square" anchor="t">
            <a:spAutoFit/>
          </a:bodyPr>
          <a:lstStyle/>
          <a:p>
            <a:pPr algn="l"/>
            <a:r>
              <a:rPr sz="1450" b="1" i="1">
                <a:solidFill>
                  <a:srgbClr val="464D4A"/>
                </a:solidFill>
                <a:latin typeface="Playfair Display"/>
              </a:rPr>
              <a:t>L'art de déléguer</a:t>
            </a:r>
          </a:p>
        </p:txBody>
      </p:sp>
      <p:sp>
        <p:nvSpPr>
          <p:cNvPr id="37" name="TextBox 36"/>
          <p:cNvSpPr txBox="1"/>
          <p:nvPr/>
        </p:nvSpPr>
        <p:spPr>
          <a:xfrm>
            <a:off x="822960" y="3913631"/>
            <a:ext cx="2873959" cy="228600"/>
          </a:xfrm>
          <a:prstGeom prst="rect">
            <a:avLst/>
          </a:prstGeom>
          <a:noFill/>
        </p:spPr>
        <p:txBody>
          <a:bodyPr wrap="square" anchor="t">
            <a:spAutoFit/>
          </a:bodyPr>
          <a:lstStyle/>
          <a:p>
            <a:pPr algn="l"/>
            <a:r>
              <a:rPr sz="1050" b="0" i="1">
                <a:solidFill>
                  <a:srgbClr val="555555"/>
                </a:solidFill>
                <a:latin typeface="Playfair Display"/>
              </a:rPr>
              <a:t>Durée : 2 heures</a:t>
            </a:r>
          </a:p>
        </p:txBody>
      </p:sp>
      <p:sp>
        <p:nvSpPr>
          <p:cNvPr id="38" name="TextBox 37"/>
          <p:cNvSpPr txBox="1"/>
          <p:nvPr/>
        </p:nvSpPr>
        <p:spPr>
          <a:xfrm>
            <a:off x="822960" y="4187952"/>
            <a:ext cx="2873959" cy="201168"/>
          </a:xfrm>
          <a:prstGeom prst="rect">
            <a:avLst/>
          </a:prstGeom>
          <a:noFill/>
        </p:spPr>
        <p:txBody>
          <a:bodyPr wrap="square" anchor="t">
            <a:spAutoFit/>
          </a:bodyPr>
          <a:lstStyle/>
          <a:p>
            <a:pPr algn="l"/>
            <a:r>
              <a:rPr sz="900" b="1" i="0">
                <a:solidFill>
                  <a:srgbClr val="B8798E"/>
                </a:solidFill>
                <a:latin typeface="Roboto"/>
              </a:rPr>
              <a:t>OBJECTIFS</a:t>
            </a:r>
          </a:p>
        </p:txBody>
      </p:sp>
      <p:sp>
        <p:nvSpPr>
          <p:cNvPr id="39" name="TextBox 38"/>
          <p:cNvSpPr txBox="1"/>
          <p:nvPr/>
        </p:nvSpPr>
        <p:spPr>
          <a:xfrm>
            <a:off x="822960" y="4416552"/>
            <a:ext cx="2873959" cy="1508760"/>
          </a:xfrm>
          <a:prstGeom prst="rect">
            <a:avLst/>
          </a:prstGeom>
          <a:noFill/>
        </p:spPr>
        <p:txBody>
          <a:bodyPr wrap="square" anchor="t">
            <a:spAutoFit/>
          </a:bodyPr>
          <a:lstStyle/>
          <a:p>
            <a:pPr algn="l">
              <a:lnSpc>
                <a:spcPct val="105000"/>
              </a:lnSpc>
            </a:pPr>
            <a:r>
              <a:rPr sz="1000" b="0" i="0">
                <a:solidFill>
                  <a:srgbClr val="464D4A"/>
                </a:solidFill>
                <a:latin typeface="Roboto"/>
              </a:rPr>
              <a:t>Comprendre le mécanisme de la délégation, identifier les tâches à déléguer et s'approprier des outils concrets pour déléguer efficacement.</a:t>
            </a:r>
          </a:p>
        </p:txBody>
      </p:sp>
      <p:sp>
        <p:nvSpPr>
          <p:cNvPr id="40" name="Rounded Rectangle 39"/>
          <p:cNvSpPr/>
          <p:nvPr/>
        </p:nvSpPr>
        <p:spPr>
          <a:xfrm>
            <a:off x="822960" y="5696712"/>
            <a:ext cx="2873959"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square" lIns="45720" rIns="45720" rtlCol="0" anchor="ctr"/>
          <a:lstStyle/>
          <a:p>
            <a:pPr algn="ctr"/>
            <a:r>
              <a:rPr sz="950" b="1">
                <a:solidFill>
                  <a:srgbClr val="FFFFFF"/>
                </a:solidFill>
                <a:latin typeface="Roboto"/>
              </a:rPr>
              <a:t>Outils de délégation</a:t>
            </a:r>
          </a:p>
        </p:txBody>
      </p:sp>
      <p:sp>
        <p:nvSpPr>
          <p:cNvPr id="41" name="Rounded Rectangle 40"/>
          <p:cNvSpPr/>
          <p:nvPr/>
        </p:nvSpPr>
        <p:spPr>
          <a:xfrm>
            <a:off x="4336999" y="2039112"/>
            <a:ext cx="3514039"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41"/>
          <p:cNvSpPr/>
          <p:nvPr/>
        </p:nvSpPr>
        <p:spPr>
          <a:xfrm>
            <a:off x="4336999" y="2039112"/>
            <a:ext cx="54864"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Oval 42"/>
          <p:cNvSpPr/>
          <p:nvPr/>
        </p:nvSpPr>
        <p:spPr>
          <a:xfrm>
            <a:off x="4657039" y="2313432"/>
            <a:ext cx="566928" cy="56692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sz="2000" b="1">
                <a:solidFill>
                  <a:srgbClr val="FFFFFF"/>
                </a:solidFill>
                <a:latin typeface="Roboto"/>
              </a:rPr>
              <a:t>5</a:t>
            </a:r>
          </a:p>
        </p:txBody>
      </p:sp>
      <p:sp>
        <p:nvSpPr>
          <p:cNvPr id="44" name="TextBox 43"/>
          <p:cNvSpPr txBox="1"/>
          <p:nvPr/>
        </p:nvSpPr>
        <p:spPr>
          <a:xfrm>
            <a:off x="4657039" y="2971800"/>
            <a:ext cx="2873959" cy="228600"/>
          </a:xfrm>
          <a:prstGeom prst="rect">
            <a:avLst/>
          </a:prstGeom>
          <a:noFill/>
        </p:spPr>
        <p:txBody>
          <a:bodyPr wrap="square" anchor="t">
            <a:spAutoFit/>
          </a:bodyPr>
          <a:lstStyle/>
          <a:p>
            <a:pPr algn="l"/>
            <a:r>
              <a:rPr sz="950" b="1" i="0">
                <a:solidFill>
                  <a:srgbClr val="B8798E"/>
                </a:solidFill>
                <a:latin typeface="Roboto"/>
              </a:rPr>
              <a:t>SÉANCE 5</a:t>
            </a:r>
          </a:p>
        </p:txBody>
      </p:sp>
      <p:sp>
        <p:nvSpPr>
          <p:cNvPr id="45" name="TextBox 44"/>
          <p:cNvSpPr txBox="1"/>
          <p:nvPr/>
        </p:nvSpPr>
        <p:spPr>
          <a:xfrm>
            <a:off x="4657039" y="3209544"/>
            <a:ext cx="2873959" cy="685800"/>
          </a:xfrm>
          <a:prstGeom prst="rect">
            <a:avLst/>
          </a:prstGeom>
          <a:noFill/>
        </p:spPr>
        <p:txBody>
          <a:bodyPr wrap="square" anchor="t">
            <a:spAutoFit/>
          </a:bodyPr>
          <a:lstStyle/>
          <a:p>
            <a:pPr algn="l"/>
            <a:r>
              <a:rPr sz="1450" b="1" i="1">
                <a:solidFill>
                  <a:srgbClr val="464D4A"/>
                </a:solidFill>
                <a:latin typeface="Playfair Display"/>
              </a:rPr>
              <a:t>Développer l'engagement de son équipe</a:t>
            </a:r>
          </a:p>
        </p:txBody>
      </p:sp>
      <p:sp>
        <p:nvSpPr>
          <p:cNvPr id="46" name="TextBox 45"/>
          <p:cNvSpPr txBox="1"/>
          <p:nvPr/>
        </p:nvSpPr>
        <p:spPr>
          <a:xfrm>
            <a:off x="4657039" y="3913631"/>
            <a:ext cx="2873959" cy="228600"/>
          </a:xfrm>
          <a:prstGeom prst="rect">
            <a:avLst/>
          </a:prstGeom>
          <a:noFill/>
        </p:spPr>
        <p:txBody>
          <a:bodyPr wrap="square" anchor="t">
            <a:spAutoFit/>
          </a:bodyPr>
          <a:lstStyle/>
          <a:p>
            <a:pPr algn="l"/>
            <a:r>
              <a:rPr sz="1050" b="0" i="1">
                <a:solidFill>
                  <a:srgbClr val="555555"/>
                </a:solidFill>
                <a:latin typeface="Playfair Display"/>
              </a:rPr>
              <a:t>Durée : 2 heures</a:t>
            </a:r>
          </a:p>
        </p:txBody>
      </p:sp>
      <p:sp>
        <p:nvSpPr>
          <p:cNvPr id="47" name="TextBox 46"/>
          <p:cNvSpPr txBox="1"/>
          <p:nvPr/>
        </p:nvSpPr>
        <p:spPr>
          <a:xfrm>
            <a:off x="4657039" y="4187952"/>
            <a:ext cx="2873959" cy="201168"/>
          </a:xfrm>
          <a:prstGeom prst="rect">
            <a:avLst/>
          </a:prstGeom>
          <a:noFill/>
        </p:spPr>
        <p:txBody>
          <a:bodyPr wrap="square" anchor="t">
            <a:spAutoFit/>
          </a:bodyPr>
          <a:lstStyle/>
          <a:p>
            <a:pPr algn="l"/>
            <a:r>
              <a:rPr sz="900" b="1" i="0">
                <a:solidFill>
                  <a:srgbClr val="B8798E"/>
                </a:solidFill>
                <a:latin typeface="Roboto"/>
              </a:rPr>
              <a:t>OBJECTIFS</a:t>
            </a:r>
          </a:p>
        </p:txBody>
      </p:sp>
      <p:sp>
        <p:nvSpPr>
          <p:cNvPr id="48" name="TextBox 47"/>
          <p:cNvSpPr txBox="1"/>
          <p:nvPr/>
        </p:nvSpPr>
        <p:spPr>
          <a:xfrm>
            <a:off x="4657039" y="4416552"/>
            <a:ext cx="2873959" cy="1508760"/>
          </a:xfrm>
          <a:prstGeom prst="rect">
            <a:avLst/>
          </a:prstGeom>
          <a:noFill/>
        </p:spPr>
        <p:txBody>
          <a:bodyPr wrap="square" anchor="t">
            <a:spAutoFit/>
          </a:bodyPr>
          <a:lstStyle/>
          <a:p>
            <a:pPr algn="l">
              <a:lnSpc>
                <a:spcPct val="105000"/>
              </a:lnSpc>
            </a:pPr>
            <a:r>
              <a:rPr sz="1000" b="0" i="0">
                <a:solidFill>
                  <a:srgbClr val="464D4A"/>
                </a:solidFill>
                <a:latin typeface="Roboto"/>
              </a:rPr>
              <a:t>Distinguer engagement, motivation et satisfaction, et mettre en place une relation de travail qui suscite l'engagement des collaborateurs.</a:t>
            </a:r>
          </a:p>
        </p:txBody>
      </p:sp>
      <p:sp>
        <p:nvSpPr>
          <p:cNvPr id="49" name="Rounded Rectangle 48"/>
          <p:cNvSpPr/>
          <p:nvPr/>
        </p:nvSpPr>
        <p:spPr>
          <a:xfrm>
            <a:off x="4657039" y="5696712"/>
            <a:ext cx="2873959"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square" lIns="45720" rIns="45720" rtlCol="0" anchor="ctr"/>
          <a:lstStyle/>
          <a:p>
            <a:pPr algn="ctr"/>
            <a:r>
              <a:rPr sz="950" b="1">
                <a:solidFill>
                  <a:srgbClr val="FFFFFF"/>
                </a:solidFill>
                <a:latin typeface="Roboto"/>
              </a:rPr>
              <a:t>Leviers de l'engagement</a:t>
            </a:r>
          </a:p>
        </p:txBody>
      </p:sp>
      <p:sp>
        <p:nvSpPr>
          <p:cNvPr id="50" name="Rounded Rectangle 49"/>
          <p:cNvSpPr/>
          <p:nvPr/>
        </p:nvSpPr>
        <p:spPr>
          <a:xfrm>
            <a:off x="8171078" y="2039112"/>
            <a:ext cx="3514039"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1" name="Rectangle 50"/>
          <p:cNvSpPr/>
          <p:nvPr/>
        </p:nvSpPr>
        <p:spPr>
          <a:xfrm>
            <a:off x="8171078" y="2039112"/>
            <a:ext cx="54864"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2" name="Oval 51"/>
          <p:cNvSpPr/>
          <p:nvPr/>
        </p:nvSpPr>
        <p:spPr>
          <a:xfrm>
            <a:off x="8491118" y="2313432"/>
            <a:ext cx="566928" cy="56692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sz="2000" b="1">
                <a:solidFill>
                  <a:srgbClr val="FFFFFF"/>
                </a:solidFill>
                <a:latin typeface="Roboto"/>
              </a:rPr>
              <a:t>6</a:t>
            </a:r>
          </a:p>
        </p:txBody>
      </p:sp>
      <p:sp>
        <p:nvSpPr>
          <p:cNvPr id="53" name="TextBox 52"/>
          <p:cNvSpPr txBox="1"/>
          <p:nvPr/>
        </p:nvSpPr>
        <p:spPr>
          <a:xfrm>
            <a:off x="8491118" y="2971800"/>
            <a:ext cx="2873959" cy="228600"/>
          </a:xfrm>
          <a:prstGeom prst="rect">
            <a:avLst/>
          </a:prstGeom>
          <a:noFill/>
        </p:spPr>
        <p:txBody>
          <a:bodyPr wrap="square" anchor="t">
            <a:spAutoFit/>
          </a:bodyPr>
          <a:lstStyle/>
          <a:p>
            <a:pPr algn="l"/>
            <a:r>
              <a:rPr sz="950" b="1" i="0">
                <a:solidFill>
                  <a:srgbClr val="B8798E"/>
                </a:solidFill>
                <a:latin typeface="Roboto"/>
              </a:rPr>
              <a:t>SÉANCE 6</a:t>
            </a:r>
          </a:p>
        </p:txBody>
      </p:sp>
      <p:sp>
        <p:nvSpPr>
          <p:cNvPr id="54" name="TextBox 53"/>
          <p:cNvSpPr txBox="1"/>
          <p:nvPr/>
        </p:nvSpPr>
        <p:spPr>
          <a:xfrm>
            <a:off x="8491118" y="3209544"/>
            <a:ext cx="2873959" cy="685800"/>
          </a:xfrm>
          <a:prstGeom prst="rect">
            <a:avLst/>
          </a:prstGeom>
          <a:noFill/>
        </p:spPr>
        <p:txBody>
          <a:bodyPr wrap="square" anchor="t">
            <a:spAutoFit/>
          </a:bodyPr>
          <a:lstStyle/>
          <a:p>
            <a:pPr algn="l"/>
            <a:r>
              <a:rPr sz="1450" b="1" i="1">
                <a:solidFill>
                  <a:srgbClr val="464D4A"/>
                </a:solidFill>
                <a:latin typeface="Playfair Display"/>
              </a:rPr>
              <a:t>Anticiper les situations difficiles</a:t>
            </a:r>
          </a:p>
        </p:txBody>
      </p:sp>
      <p:sp>
        <p:nvSpPr>
          <p:cNvPr id="55" name="TextBox 54"/>
          <p:cNvSpPr txBox="1"/>
          <p:nvPr/>
        </p:nvSpPr>
        <p:spPr>
          <a:xfrm>
            <a:off x="8491118" y="3913631"/>
            <a:ext cx="2873959" cy="228600"/>
          </a:xfrm>
          <a:prstGeom prst="rect">
            <a:avLst/>
          </a:prstGeom>
          <a:noFill/>
        </p:spPr>
        <p:txBody>
          <a:bodyPr wrap="square" anchor="t">
            <a:spAutoFit/>
          </a:bodyPr>
          <a:lstStyle/>
          <a:p>
            <a:pPr algn="l"/>
            <a:r>
              <a:rPr sz="1050" b="0" i="1">
                <a:solidFill>
                  <a:srgbClr val="555555"/>
                </a:solidFill>
                <a:latin typeface="Playfair Display"/>
              </a:rPr>
              <a:t>Durée : 2 heures</a:t>
            </a:r>
          </a:p>
        </p:txBody>
      </p:sp>
      <p:sp>
        <p:nvSpPr>
          <p:cNvPr id="56" name="TextBox 55"/>
          <p:cNvSpPr txBox="1"/>
          <p:nvPr/>
        </p:nvSpPr>
        <p:spPr>
          <a:xfrm>
            <a:off x="8491118" y="4187952"/>
            <a:ext cx="2873959" cy="201168"/>
          </a:xfrm>
          <a:prstGeom prst="rect">
            <a:avLst/>
          </a:prstGeom>
          <a:noFill/>
        </p:spPr>
        <p:txBody>
          <a:bodyPr wrap="square" anchor="t">
            <a:spAutoFit/>
          </a:bodyPr>
          <a:lstStyle/>
          <a:p>
            <a:pPr algn="l"/>
            <a:r>
              <a:rPr sz="900" b="1" i="0">
                <a:solidFill>
                  <a:srgbClr val="B8798E"/>
                </a:solidFill>
                <a:latin typeface="Roboto"/>
              </a:rPr>
              <a:t>OBJECTIFS</a:t>
            </a:r>
          </a:p>
        </p:txBody>
      </p:sp>
      <p:sp>
        <p:nvSpPr>
          <p:cNvPr id="57" name="TextBox 56"/>
          <p:cNvSpPr txBox="1"/>
          <p:nvPr/>
        </p:nvSpPr>
        <p:spPr>
          <a:xfrm>
            <a:off x="8491118" y="4416552"/>
            <a:ext cx="2873959" cy="1508760"/>
          </a:xfrm>
          <a:prstGeom prst="rect">
            <a:avLst/>
          </a:prstGeom>
          <a:noFill/>
        </p:spPr>
        <p:txBody>
          <a:bodyPr wrap="square" anchor="t">
            <a:spAutoFit/>
          </a:bodyPr>
          <a:lstStyle/>
          <a:p>
            <a:pPr algn="l">
              <a:lnSpc>
                <a:spcPct val="105000"/>
              </a:lnSpc>
            </a:pPr>
            <a:r>
              <a:rPr sz="1000" b="0" i="0">
                <a:solidFill>
                  <a:srgbClr val="464D4A"/>
                </a:solidFill>
                <a:latin typeface="Roboto"/>
              </a:rPr>
              <a:t>Identifier, prévenir et gérer les situations difficiles, et savoir les distinguer d'un conflit avéré.</a:t>
            </a:r>
          </a:p>
        </p:txBody>
      </p:sp>
      <p:sp>
        <p:nvSpPr>
          <p:cNvPr id="58" name="Rounded Rectangle 57"/>
          <p:cNvSpPr/>
          <p:nvPr/>
        </p:nvSpPr>
        <p:spPr>
          <a:xfrm>
            <a:off x="8491118" y="5696712"/>
            <a:ext cx="2873959"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square" lIns="45720" rIns="45720" rtlCol="0" anchor="ctr"/>
          <a:lstStyle/>
          <a:p>
            <a:pPr algn="ctr"/>
            <a:r>
              <a:rPr sz="950" b="1">
                <a:solidFill>
                  <a:srgbClr val="FFFFFF"/>
                </a:solidFill>
                <a:latin typeface="Roboto"/>
              </a:rPr>
              <a:t>Prévention &amp; gestion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LE PARCOURS — 3/3</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Ancrer les pratiques managériales</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évaluation, priorisation et synthèse du cycle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8 / 13</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ounded Rectangle 10"/>
          <p:cNvSpPr/>
          <p:nvPr/>
        </p:nvSpPr>
        <p:spPr>
          <a:xfrm>
            <a:off x="502920" y="2039112"/>
            <a:ext cx="3514039"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502920" y="2039112"/>
            <a:ext cx="54864"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Oval 12"/>
          <p:cNvSpPr/>
          <p:nvPr/>
        </p:nvSpPr>
        <p:spPr>
          <a:xfrm>
            <a:off x="822960" y="2313432"/>
            <a:ext cx="566928" cy="56692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sz="2000" b="1">
                <a:solidFill>
                  <a:srgbClr val="FFFFFF"/>
                </a:solidFill>
                <a:latin typeface="Roboto"/>
              </a:rPr>
              <a:t>7</a:t>
            </a:r>
          </a:p>
        </p:txBody>
      </p:sp>
      <p:sp>
        <p:nvSpPr>
          <p:cNvPr id="14" name="TextBox 13"/>
          <p:cNvSpPr txBox="1"/>
          <p:nvPr/>
        </p:nvSpPr>
        <p:spPr>
          <a:xfrm>
            <a:off x="822960" y="2971800"/>
            <a:ext cx="2873959" cy="228600"/>
          </a:xfrm>
          <a:prstGeom prst="rect">
            <a:avLst/>
          </a:prstGeom>
          <a:noFill/>
        </p:spPr>
        <p:txBody>
          <a:bodyPr wrap="square" anchor="t">
            <a:spAutoFit/>
          </a:bodyPr>
          <a:lstStyle/>
          <a:p>
            <a:pPr algn="l"/>
            <a:r>
              <a:rPr sz="950" b="1" i="0">
                <a:solidFill>
                  <a:srgbClr val="B8798E"/>
                </a:solidFill>
                <a:latin typeface="Roboto"/>
              </a:rPr>
              <a:t>SÉANCE 7</a:t>
            </a:r>
          </a:p>
        </p:txBody>
      </p:sp>
      <p:sp>
        <p:nvSpPr>
          <p:cNvPr id="15" name="TextBox 14"/>
          <p:cNvSpPr txBox="1"/>
          <p:nvPr/>
        </p:nvSpPr>
        <p:spPr>
          <a:xfrm>
            <a:off x="822960" y="3209544"/>
            <a:ext cx="2873959" cy="685800"/>
          </a:xfrm>
          <a:prstGeom prst="rect">
            <a:avLst/>
          </a:prstGeom>
          <a:noFill/>
        </p:spPr>
        <p:txBody>
          <a:bodyPr wrap="square" anchor="t">
            <a:spAutoFit/>
          </a:bodyPr>
          <a:lstStyle/>
          <a:p>
            <a:pPr algn="l"/>
            <a:r>
              <a:rPr sz="1450" b="1" i="1">
                <a:solidFill>
                  <a:srgbClr val="464D4A"/>
                </a:solidFill>
                <a:latin typeface="Playfair Display"/>
              </a:rPr>
              <a:t>Mener un entretien d'évaluation</a:t>
            </a:r>
          </a:p>
        </p:txBody>
      </p:sp>
      <p:sp>
        <p:nvSpPr>
          <p:cNvPr id="16" name="TextBox 15"/>
          <p:cNvSpPr txBox="1"/>
          <p:nvPr/>
        </p:nvSpPr>
        <p:spPr>
          <a:xfrm>
            <a:off x="822960" y="3913631"/>
            <a:ext cx="2873959" cy="228600"/>
          </a:xfrm>
          <a:prstGeom prst="rect">
            <a:avLst/>
          </a:prstGeom>
          <a:noFill/>
        </p:spPr>
        <p:txBody>
          <a:bodyPr wrap="square" anchor="t">
            <a:spAutoFit/>
          </a:bodyPr>
          <a:lstStyle/>
          <a:p>
            <a:pPr algn="l"/>
            <a:r>
              <a:rPr sz="1050" b="0" i="1">
                <a:solidFill>
                  <a:srgbClr val="555555"/>
                </a:solidFill>
                <a:latin typeface="Playfair Display"/>
              </a:rPr>
              <a:t>Durée : 2 heures</a:t>
            </a:r>
          </a:p>
        </p:txBody>
      </p:sp>
      <p:sp>
        <p:nvSpPr>
          <p:cNvPr id="17" name="TextBox 16"/>
          <p:cNvSpPr txBox="1"/>
          <p:nvPr/>
        </p:nvSpPr>
        <p:spPr>
          <a:xfrm>
            <a:off x="822960" y="4187952"/>
            <a:ext cx="2873959" cy="201168"/>
          </a:xfrm>
          <a:prstGeom prst="rect">
            <a:avLst/>
          </a:prstGeom>
          <a:noFill/>
        </p:spPr>
        <p:txBody>
          <a:bodyPr wrap="square" anchor="t">
            <a:spAutoFit/>
          </a:bodyPr>
          <a:lstStyle/>
          <a:p>
            <a:pPr algn="l"/>
            <a:r>
              <a:rPr sz="900" b="1" i="0">
                <a:solidFill>
                  <a:srgbClr val="B8798E"/>
                </a:solidFill>
                <a:latin typeface="Roboto"/>
              </a:rPr>
              <a:t>OBJECTIFS</a:t>
            </a:r>
          </a:p>
        </p:txBody>
      </p:sp>
      <p:sp>
        <p:nvSpPr>
          <p:cNvPr id="18" name="TextBox 17"/>
          <p:cNvSpPr txBox="1"/>
          <p:nvPr/>
        </p:nvSpPr>
        <p:spPr>
          <a:xfrm>
            <a:off x="822960" y="4416552"/>
            <a:ext cx="2873959" cy="1508760"/>
          </a:xfrm>
          <a:prstGeom prst="rect">
            <a:avLst/>
          </a:prstGeom>
          <a:noFill/>
        </p:spPr>
        <p:txBody>
          <a:bodyPr wrap="square" anchor="t">
            <a:spAutoFit/>
          </a:bodyPr>
          <a:lstStyle/>
          <a:p>
            <a:pPr algn="l">
              <a:lnSpc>
                <a:spcPct val="105000"/>
              </a:lnSpc>
            </a:pPr>
            <a:r>
              <a:rPr sz="1000" b="0" i="0">
                <a:solidFill>
                  <a:srgbClr val="464D4A"/>
                </a:solidFill>
                <a:latin typeface="Roboto"/>
              </a:rPr>
              <a:t>Préparer et conduire un entretien d'évaluation structurant, pilier de la pratique managériale et de la culture d'entreprise.</a:t>
            </a:r>
          </a:p>
        </p:txBody>
      </p:sp>
      <p:sp>
        <p:nvSpPr>
          <p:cNvPr id="19" name="Rounded Rectangle 18"/>
          <p:cNvSpPr/>
          <p:nvPr/>
        </p:nvSpPr>
        <p:spPr>
          <a:xfrm>
            <a:off x="822960" y="5696712"/>
            <a:ext cx="2873959"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square" lIns="45720" rIns="45720" rtlCol="0" anchor="ctr"/>
          <a:lstStyle/>
          <a:p>
            <a:pPr algn="ctr"/>
            <a:r>
              <a:rPr sz="950" b="1">
                <a:solidFill>
                  <a:srgbClr val="FFFFFF"/>
                </a:solidFill>
                <a:latin typeface="Roboto"/>
              </a:rPr>
              <a:t>Méthodologie d'entretien</a:t>
            </a:r>
          </a:p>
        </p:txBody>
      </p:sp>
      <p:sp>
        <p:nvSpPr>
          <p:cNvPr id="20" name="Rounded Rectangle 19"/>
          <p:cNvSpPr/>
          <p:nvPr/>
        </p:nvSpPr>
        <p:spPr>
          <a:xfrm>
            <a:off x="4336999" y="2039112"/>
            <a:ext cx="3514039"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4336999" y="2039112"/>
            <a:ext cx="54864"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Oval 21"/>
          <p:cNvSpPr/>
          <p:nvPr/>
        </p:nvSpPr>
        <p:spPr>
          <a:xfrm>
            <a:off x="4657039" y="2313432"/>
            <a:ext cx="566928" cy="56692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sz="2000" b="1">
                <a:solidFill>
                  <a:srgbClr val="FFFFFF"/>
                </a:solidFill>
                <a:latin typeface="Roboto"/>
              </a:rPr>
              <a:t>8</a:t>
            </a:r>
          </a:p>
        </p:txBody>
      </p:sp>
      <p:sp>
        <p:nvSpPr>
          <p:cNvPr id="23" name="TextBox 22"/>
          <p:cNvSpPr txBox="1"/>
          <p:nvPr/>
        </p:nvSpPr>
        <p:spPr>
          <a:xfrm>
            <a:off x="4657039" y="2971800"/>
            <a:ext cx="2873959" cy="228600"/>
          </a:xfrm>
          <a:prstGeom prst="rect">
            <a:avLst/>
          </a:prstGeom>
          <a:noFill/>
        </p:spPr>
        <p:txBody>
          <a:bodyPr wrap="square" anchor="t">
            <a:spAutoFit/>
          </a:bodyPr>
          <a:lstStyle/>
          <a:p>
            <a:pPr algn="l"/>
            <a:r>
              <a:rPr sz="950" b="1" i="0">
                <a:solidFill>
                  <a:srgbClr val="B8798E"/>
                </a:solidFill>
                <a:latin typeface="Roboto"/>
              </a:rPr>
              <a:t>SÉANCE 8</a:t>
            </a:r>
          </a:p>
        </p:txBody>
      </p:sp>
      <p:sp>
        <p:nvSpPr>
          <p:cNvPr id="24" name="TextBox 23"/>
          <p:cNvSpPr txBox="1"/>
          <p:nvPr/>
        </p:nvSpPr>
        <p:spPr>
          <a:xfrm>
            <a:off x="4657039" y="3209544"/>
            <a:ext cx="2873959" cy="685800"/>
          </a:xfrm>
          <a:prstGeom prst="rect">
            <a:avLst/>
          </a:prstGeom>
          <a:noFill/>
        </p:spPr>
        <p:txBody>
          <a:bodyPr wrap="square" anchor="t">
            <a:spAutoFit/>
          </a:bodyPr>
          <a:lstStyle/>
          <a:p>
            <a:pPr algn="l"/>
            <a:r>
              <a:rPr sz="1450" b="1" i="1">
                <a:solidFill>
                  <a:srgbClr val="464D4A"/>
                </a:solidFill>
                <a:latin typeface="Playfair Display"/>
              </a:rPr>
              <a:t>Gestion des priorités et du temps</a:t>
            </a:r>
          </a:p>
        </p:txBody>
      </p:sp>
      <p:sp>
        <p:nvSpPr>
          <p:cNvPr id="25" name="TextBox 24"/>
          <p:cNvSpPr txBox="1"/>
          <p:nvPr/>
        </p:nvSpPr>
        <p:spPr>
          <a:xfrm>
            <a:off x="4657039" y="3913631"/>
            <a:ext cx="2873959" cy="228600"/>
          </a:xfrm>
          <a:prstGeom prst="rect">
            <a:avLst/>
          </a:prstGeom>
          <a:noFill/>
        </p:spPr>
        <p:txBody>
          <a:bodyPr wrap="square" anchor="t">
            <a:spAutoFit/>
          </a:bodyPr>
          <a:lstStyle/>
          <a:p>
            <a:pPr algn="l"/>
            <a:r>
              <a:rPr sz="1050" b="0" i="1">
                <a:solidFill>
                  <a:srgbClr val="555555"/>
                </a:solidFill>
                <a:latin typeface="Playfair Display"/>
              </a:rPr>
              <a:t>Durée : 2 heures</a:t>
            </a:r>
          </a:p>
        </p:txBody>
      </p:sp>
      <p:sp>
        <p:nvSpPr>
          <p:cNvPr id="26" name="TextBox 25"/>
          <p:cNvSpPr txBox="1"/>
          <p:nvPr/>
        </p:nvSpPr>
        <p:spPr>
          <a:xfrm>
            <a:off x="4657039" y="4187952"/>
            <a:ext cx="2873959" cy="201168"/>
          </a:xfrm>
          <a:prstGeom prst="rect">
            <a:avLst/>
          </a:prstGeom>
          <a:noFill/>
        </p:spPr>
        <p:txBody>
          <a:bodyPr wrap="square" anchor="t">
            <a:spAutoFit/>
          </a:bodyPr>
          <a:lstStyle/>
          <a:p>
            <a:pPr algn="l"/>
            <a:r>
              <a:rPr sz="900" b="1" i="0">
                <a:solidFill>
                  <a:srgbClr val="B8798E"/>
                </a:solidFill>
                <a:latin typeface="Roboto"/>
              </a:rPr>
              <a:t>OBJECTIFS</a:t>
            </a:r>
          </a:p>
        </p:txBody>
      </p:sp>
      <p:sp>
        <p:nvSpPr>
          <p:cNvPr id="27" name="TextBox 26"/>
          <p:cNvSpPr txBox="1"/>
          <p:nvPr/>
        </p:nvSpPr>
        <p:spPr>
          <a:xfrm>
            <a:off x="4657039" y="4416552"/>
            <a:ext cx="2873959" cy="1508760"/>
          </a:xfrm>
          <a:prstGeom prst="rect">
            <a:avLst/>
          </a:prstGeom>
          <a:noFill/>
        </p:spPr>
        <p:txBody>
          <a:bodyPr wrap="square" anchor="t">
            <a:spAutoFit/>
          </a:bodyPr>
          <a:lstStyle/>
          <a:p>
            <a:pPr algn="l">
              <a:lnSpc>
                <a:spcPct val="105000"/>
              </a:lnSpc>
            </a:pPr>
            <a:r>
              <a:rPr sz="1000" b="0" i="0">
                <a:solidFill>
                  <a:srgbClr val="464D4A"/>
                </a:solidFill>
                <a:latin typeface="Roboto"/>
              </a:rPr>
              <a:t>Identifier ses gaspilleurs de temps et mettre en place une organisation durable centrée sur son rôle de manager.</a:t>
            </a:r>
          </a:p>
        </p:txBody>
      </p:sp>
      <p:sp>
        <p:nvSpPr>
          <p:cNvPr id="28" name="Rounded Rectangle 27"/>
          <p:cNvSpPr/>
          <p:nvPr/>
        </p:nvSpPr>
        <p:spPr>
          <a:xfrm>
            <a:off x="4657039" y="5696712"/>
            <a:ext cx="2873959"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square" lIns="45720" rIns="45720" rtlCol="0" anchor="ctr"/>
          <a:lstStyle/>
          <a:p>
            <a:pPr algn="ctr"/>
            <a:r>
              <a:rPr sz="950" b="1">
                <a:solidFill>
                  <a:srgbClr val="FFFFFF"/>
                </a:solidFill>
                <a:latin typeface="Roboto"/>
              </a:rPr>
              <a:t>Matrice d'Eisenhower</a:t>
            </a:r>
          </a:p>
        </p:txBody>
      </p:sp>
      <p:sp>
        <p:nvSpPr>
          <p:cNvPr id="29" name="Rounded Rectangle 28"/>
          <p:cNvSpPr/>
          <p:nvPr/>
        </p:nvSpPr>
        <p:spPr>
          <a:xfrm>
            <a:off x="8171078" y="2039112"/>
            <a:ext cx="3514039"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ectangle 29"/>
          <p:cNvSpPr/>
          <p:nvPr/>
        </p:nvSpPr>
        <p:spPr>
          <a:xfrm>
            <a:off x="8171078" y="2039112"/>
            <a:ext cx="54864"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Oval 30"/>
          <p:cNvSpPr/>
          <p:nvPr/>
        </p:nvSpPr>
        <p:spPr>
          <a:xfrm>
            <a:off x="8491118" y="2313432"/>
            <a:ext cx="566928" cy="56692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sz="2000" b="1">
                <a:solidFill>
                  <a:srgbClr val="FFFFFF"/>
                </a:solidFill>
                <a:latin typeface="Roboto"/>
              </a:rPr>
              <a:t>9</a:t>
            </a:r>
          </a:p>
        </p:txBody>
      </p:sp>
      <p:sp>
        <p:nvSpPr>
          <p:cNvPr id="32" name="TextBox 31"/>
          <p:cNvSpPr txBox="1"/>
          <p:nvPr/>
        </p:nvSpPr>
        <p:spPr>
          <a:xfrm>
            <a:off x="8491118" y="2971800"/>
            <a:ext cx="2873959" cy="228600"/>
          </a:xfrm>
          <a:prstGeom prst="rect">
            <a:avLst/>
          </a:prstGeom>
          <a:noFill/>
        </p:spPr>
        <p:txBody>
          <a:bodyPr wrap="square" anchor="t">
            <a:spAutoFit/>
          </a:bodyPr>
          <a:lstStyle/>
          <a:p>
            <a:pPr algn="l"/>
            <a:r>
              <a:rPr sz="950" b="1" i="0">
                <a:solidFill>
                  <a:srgbClr val="B8798E"/>
                </a:solidFill>
                <a:latin typeface="Roboto"/>
              </a:rPr>
              <a:t>SÉANCE 9</a:t>
            </a:r>
          </a:p>
        </p:txBody>
      </p:sp>
      <p:sp>
        <p:nvSpPr>
          <p:cNvPr id="33" name="TextBox 32"/>
          <p:cNvSpPr txBox="1"/>
          <p:nvPr/>
        </p:nvSpPr>
        <p:spPr>
          <a:xfrm>
            <a:off x="8491118" y="3209544"/>
            <a:ext cx="2873959" cy="685800"/>
          </a:xfrm>
          <a:prstGeom prst="rect">
            <a:avLst/>
          </a:prstGeom>
          <a:noFill/>
        </p:spPr>
        <p:txBody>
          <a:bodyPr wrap="square" anchor="t">
            <a:spAutoFit/>
          </a:bodyPr>
          <a:lstStyle/>
          <a:p>
            <a:pPr algn="l"/>
            <a:r>
              <a:rPr sz="1450" b="1" i="1">
                <a:solidFill>
                  <a:srgbClr val="464D4A"/>
                </a:solidFill>
                <a:latin typeface="Playfair Display"/>
              </a:rPr>
              <a:t>Débriefing de fin de cycle</a:t>
            </a:r>
          </a:p>
        </p:txBody>
      </p:sp>
      <p:sp>
        <p:nvSpPr>
          <p:cNvPr id="34" name="TextBox 33"/>
          <p:cNvSpPr txBox="1"/>
          <p:nvPr/>
        </p:nvSpPr>
        <p:spPr>
          <a:xfrm>
            <a:off x="8491118" y="3913631"/>
            <a:ext cx="2873959" cy="228600"/>
          </a:xfrm>
          <a:prstGeom prst="rect">
            <a:avLst/>
          </a:prstGeom>
          <a:noFill/>
        </p:spPr>
        <p:txBody>
          <a:bodyPr wrap="square" anchor="t">
            <a:spAutoFit/>
          </a:bodyPr>
          <a:lstStyle/>
          <a:p>
            <a:pPr algn="l"/>
            <a:r>
              <a:rPr sz="1050" b="0" i="1">
                <a:solidFill>
                  <a:srgbClr val="555555"/>
                </a:solidFill>
                <a:latin typeface="Playfair Display"/>
              </a:rPr>
              <a:t>Durée : 2 heures</a:t>
            </a:r>
          </a:p>
        </p:txBody>
      </p:sp>
      <p:sp>
        <p:nvSpPr>
          <p:cNvPr id="35" name="TextBox 34"/>
          <p:cNvSpPr txBox="1"/>
          <p:nvPr/>
        </p:nvSpPr>
        <p:spPr>
          <a:xfrm>
            <a:off x="8491118" y="4187952"/>
            <a:ext cx="2873959" cy="201168"/>
          </a:xfrm>
          <a:prstGeom prst="rect">
            <a:avLst/>
          </a:prstGeom>
          <a:noFill/>
        </p:spPr>
        <p:txBody>
          <a:bodyPr wrap="square" anchor="t">
            <a:spAutoFit/>
          </a:bodyPr>
          <a:lstStyle/>
          <a:p>
            <a:pPr algn="l"/>
            <a:r>
              <a:rPr sz="900" b="1" i="0">
                <a:solidFill>
                  <a:srgbClr val="B8798E"/>
                </a:solidFill>
                <a:latin typeface="Roboto"/>
              </a:rPr>
              <a:t>OBJECTIFS</a:t>
            </a:r>
          </a:p>
        </p:txBody>
      </p:sp>
      <p:sp>
        <p:nvSpPr>
          <p:cNvPr id="36" name="TextBox 35"/>
          <p:cNvSpPr txBox="1"/>
          <p:nvPr/>
        </p:nvSpPr>
        <p:spPr>
          <a:xfrm>
            <a:off x="8491118" y="4416552"/>
            <a:ext cx="2873959" cy="1508760"/>
          </a:xfrm>
          <a:prstGeom prst="rect">
            <a:avLst/>
          </a:prstGeom>
          <a:noFill/>
        </p:spPr>
        <p:txBody>
          <a:bodyPr wrap="square" anchor="t">
            <a:spAutoFit/>
          </a:bodyPr>
          <a:lstStyle/>
          <a:p>
            <a:pPr algn="l">
              <a:lnSpc>
                <a:spcPct val="105000"/>
              </a:lnSpc>
            </a:pPr>
            <a:r>
              <a:rPr sz="1000" b="0" i="0">
                <a:solidFill>
                  <a:srgbClr val="464D4A"/>
                </a:solidFill>
                <a:latin typeface="Roboto"/>
              </a:rPr>
              <a:t>Faire la synthèse du parcours, ancrer les acquis et identifier les points à approfondir.</a:t>
            </a:r>
          </a:p>
        </p:txBody>
      </p:sp>
      <p:sp>
        <p:nvSpPr>
          <p:cNvPr id="37" name="Rounded Rectangle 36"/>
          <p:cNvSpPr/>
          <p:nvPr/>
        </p:nvSpPr>
        <p:spPr>
          <a:xfrm>
            <a:off x="8491118" y="5696712"/>
            <a:ext cx="2873959"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wrap="square" lIns="45720" rIns="45720" rtlCol="0" anchor="ctr"/>
          <a:lstStyle/>
          <a:p>
            <a:pPr algn="ctr"/>
            <a:r>
              <a:rPr sz="950" b="1">
                <a:solidFill>
                  <a:srgbClr val="FFFFFF"/>
                </a:solidFill>
                <a:latin typeface="Roboto"/>
              </a:rPr>
              <a:t>Synthèse &amp; plan d'action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EN PRATIQUE</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Informations pratiques</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tout ce qu'il faut savoir avant de vous inscrire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ectangle 6"/>
          <p:cNvSpPr/>
          <p:nvPr/>
        </p:nvSpPr>
        <p:spPr>
          <a:xfrm>
            <a:off x="502920"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02920"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p:cNvSpPr/>
          <p:nvPr/>
        </p:nvSpPr>
        <p:spPr>
          <a:xfrm>
            <a:off x="1432499"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0" name="Picture 9" descr="ref2_icon_032.png"/>
          <p:cNvPicPr>
            <a:picLocks noChangeAspect="1"/>
          </p:cNvPicPr>
          <p:nvPr/>
        </p:nvPicPr>
        <p:blipFill>
          <a:blip r:embed="rId3"/>
          <a:stretch>
            <a:fillRect/>
          </a:stretch>
        </p:blipFill>
        <p:spPr>
          <a:xfrm>
            <a:off x="1592519" y="2628900"/>
            <a:ext cx="411480" cy="411480"/>
          </a:xfrm>
          <a:prstGeom prst="rect">
            <a:avLst/>
          </a:prstGeom>
        </p:spPr>
      </p:pic>
      <p:sp>
        <p:nvSpPr>
          <p:cNvPr id="11" name="TextBox 10"/>
          <p:cNvSpPr txBox="1"/>
          <p:nvPr/>
        </p:nvSpPr>
        <p:spPr>
          <a:xfrm>
            <a:off x="685800"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Organisation</a:t>
            </a:r>
          </a:p>
        </p:txBody>
      </p:sp>
      <p:sp>
        <p:nvSpPr>
          <p:cNvPr id="12" name="TextBox 11"/>
          <p:cNvSpPr txBox="1"/>
          <p:nvPr/>
        </p:nvSpPr>
        <p:spPr>
          <a:xfrm>
            <a:off x="777240"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Jusqu'à 12 participants par session</a:t>
            </a:r>
          </a:p>
          <a:p>
            <a:pPr algn="l">
              <a:lnSpc>
                <a:spcPct val="120000"/>
              </a:lnSpc>
              <a:spcAft>
                <a:spcPts val="600"/>
              </a:spcAft>
            </a:pPr>
            <a:r>
              <a:rPr sz="1000" b="0" i="0">
                <a:solidFill>
                  <a:srgbClr val="555555"/>
                </a:solidFill>
                <a:latin typeface="Roboto"/>
              </a:rPr>
              <a:t>•  9 ateliers de 2 heures (18 heures au total)</a:t>
            </a:r>
          </a:p>
          <a:p>
            <a:pPr algn="l">
              <a:lnSpc>
                <a:spcPct val="120000"/>
              </a:lnSpc>
              <a:spcAft>
                <a:spcPts val="600"/>
              </a:spcAft>
            </a:pPr>
            <a:r>
              <a:rPr sz="1000" b="0" i="0">
                <a:solidFill>
                  <a:srgbClr val="555555"/>
                </a:solidFill>
                <a:latin typeface="Roboto"/>
              </a:rPr>
              <a:t>•  En présentiel de préférence</a:t>
            </a:r>
          </a:p>
        </p:txBody>
      </p:sp>
      <p:sp>
        <p:nvSpPr>
          <p:cNvPr id="13" name="Rectangle 12"/>
          <p:cNvSpPr/>
          <p:nvPr/>
        </p:nvSpPr>
        <p:spPr>
          <a:xfrm>
            <a:off x="3367918"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3367918"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Oval 14"/>
          <p:cNvSpPr/>
          <p:nvPr/>
        </p:nvSpPr>
        <p:spPr>
          <a:xfrm>
            <a:off x="4297497"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6" name="Picture 15" descr="ref2_icon_030.png"/>
          <p:cNvPicPr>
            <a:picLocks noChangeAspect="1"/>
          </p:cNvPicPr>
          <p:nvPr/>
        </p:nvPicPr>
        <p:blipFill>
          <a:blip r:embed="rId4"/>
          <a:stretch>
            <a:fillRect/>
          </a:stretch>
        </p:blipFill>
        <p:spPr>
          <a:xfrm>
            <a:off x="4457517" y="2628900"/>
            <a:ext cx="411480" cy="411480"/>
          </a:xfrm>
          <a:prstGeom prst="rect">
            <a:avLst/>
          </a:prstGeom>
        </p:spPr>
      </p:pic>
      <p:sp>
        <p:nvSpPr>
          <p:cNvPr id="17" name="TextBox 16"/>
          <p:cNvSpPr txBox="1"/>
          <p:nvPr/>
        </p:nvSpPr>
        <p:spPr>
          <a:xfrm>
            <a:off x="3550798"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Public &amp; pré-requis</a:t>
            </a:r>
          </a:p>
        </p:txBody>
      </p:sp>
      <p:sp>
        <p:nvSpPr>
          <p:cNvPr id="18" name="TextBox 17"/>
          <p:cNvSpPr txBox="1"/>
          <p:nvPr/>
        </p:nvSpPr>
        <p:spPr>
          <a:xfrm>
            <a:off x="3642238"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Managers ou futurs managers</a:t>
            </a:r>
          </a:p>
          <a:p>
            <a:pPr algn="l">
              <a:lnSpc>
                <a:spcPct val="120000"/>
              </a:lnSpc>
              <a:spcAft>
                <a:spcPts val="600"/>
              </a:spcAft>
            </a:pPr>
            <a:r>
              <a:rPr sz="1000" b="0" i="0">
                <a:solidFill>
                  <a:srgbClr val="555555"/>
                </a:solidFill>
                <a:latin typeface="Roboto"/>
              </a:rPr>
              <a:t>•  Être, ou devenir prochainement, en situation de management</a:t>
            </a:r>
          </a:p>
        </p:txBody>
      </p:sp>
      <p:sp>
        <p:nvSpPr>
          <p:cNvPr id="19" name="Rectangle 18"/>
          <p:cNvSpPr/>
          <p:nvPr/>
        </p:nvSpPr>
        <p:spPr>
          <a:xfrm>
            <a:off x="6232916"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6232916"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Oval 20"/>
          <p:cNvSpPr/>
          <p:nvPr/>
        </p:nvSpPr>
        <p:spPr>
          <a:xfrm>
            <a:off x="7162495"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2" name="Picture 21" descr="ref2_icon_012.png"/>
          <p:cNvPicPr>
            <a:picLocks noChangeAspect="1"/>
          </p:cNvPicPr>
          <p:nvPr/>
        </p:nvPicPr>
        <p:blipFill>
          <a:blip r:embed="rId5"/>
          <a:stretch>
            <a:fillRect/>
          </a:stretch>
        </p:blipFill>
        <p:spPr>
          <a:xfrm>
            <a:off x="7322515" y="2628900"/>
            <a:ext cx="411480" cy="411480"/>
          </a:xfrm>
          <a:prstGeom prst="rect">
            <a:avLst/>
          </a:prstGeom>
        </p:spPr>
      </p:pic>
      <p:sp>
        <p:nvSpPr>
          <p:cNvPr id="23" name="TextBox 22"/>
          <p:cNvSpPr txBox="1"/>
          <p:nvPr/>
        </p:nvSpPr>
        <p:spPr>
          <a:xfrm>
            <a:off x="6415796"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Modalités d'évaluation</a:t>
            </a:r>
          </a:p>
        </p:txBody>
      </p:sp>
      <p:sp>
        <p:nvSpPr>
          <p:cNvPr id="24" name="TextBox 23"/>
          <p:cNvSpPr txBox="1"/>
          <p:nvPr/>
        </p:nvSpPr>
        <p:spPr>
          <a:xfrm>
            <a:off x="6507236"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Evaluation orale par la formatrice</a:t>
            </a:r>
          </a:p>
          <a:p>
            <a:pPr algn="l">
              <a:lnSpc>
                <a:spcPct val="120000"/>
              </a:lnSpc>
              <a:spcAft>
                <a:spcPts val="600"/>
              </a:spcAft>
            </a:pPr>
            <a:r>
              <a:rPr sz="1000" b="0" i="0">
                <a:solidFill>
                  <a:srgbClr val="555555"/>
                </a:solidFill>
                <a:latin typeface="Roboto"/>
              </a:rPr>
              <a:t>•  Questionnaires d'évaluation</a:t>
            </a:r>
          </a:p>
        </p:txBody>
      </p:sp>
      <p:sp>
        <p:nvSpPr>
          <p:cNvPr id="25" name="TextBox 24"/>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26" name="TextBox 25"/>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9 / 13</a:t>
            </a:r>
          </a:p>
        </p:txBody>
      </p:sp>
      <p:sp>
        <p:nvSpPr>
          <p:cNvPr id="27" name="Rectangle 26"/>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ectangle 18"/>
          <p:cNvSpPr/>
          <p:nvPr/>
        </p:nvSpPr>
        <p:spPr>
          <a:xfrm>
            <a:off x="9097914"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ectangle 19"/>
          <p:cNvSpPr/>
          <p:nvPr/>
        </p:nvSpPr>
        <p:spPr>
          <a:xfrm>
            <a:off x="9097914"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Oval 20"/>
          <p:cNvSpPr/>
          <p:nvPr/>
        </p:nvSpPr>
        <p:spPr>
          <a:xfrm>
            <a:off x="10027493"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22"/>
          <p:cNvSpPr txBox="1"/>
          <p:nvPr/>
        </p:nvSpPr>
        <p:spPr>
          <a:xfrm>
            <a:off x="9280794"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Méthodes pédagogiques</a:t>
            </a:r>
          </a:p>
        </p:txBody>
      </p:sp>
      <p:sp>
        <p:nvSpPr>
          <p:cNvPr id="33" name="TextBox 23"/>
          <p:cNvSpPr txBox="1"/>
          <p:nvPr/>
        </p:nvSpPr>
        <p:spPr>
          <a:xfrm>
            <a:off x="9372234"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Contenu théorique et cas pratiques</a:t>
            </a:r>
          </a:p>
          <a:p>
            <a:pPr algn="l">
              <a:lnSpc>
                <a:spcPct val="120000"/>
              </a:lnSpc>
              <a:spcAft>
                <a:spcPts val="600"/>
              </a:spcAft>
            </a:pPr>
            <a:r>
              <a:rPr sz="1000" b="0" i="0">
                <a:solidFill>
                  <a:srgbClr val="555555"/>
                </a:solidFill>
                <a:latin typeface="Roboto"/>
              </a:rPr>
              <a:t>•  Mises en situation et exercices entre chaque séance</a:t>
            </a:r>
          </a:p>
        </p:txBody>
      </p:sp>
      <p:pic>
        <p:nvPicPr>
          <p:cNvPr id="28" name="Picture 27" descr="icon_pedagogie.png"/>
          <p:cNvPicPr>
            <a:picLocks noChangeAspect="1"/>
          </p:cNvPicPr>
          <p:nvPr/>
        </p:nvPicPr>
        <p:blipFill>
          <a:blip r:embed="rId6"/>
          <a:stretch>
            <a:fillRect/>
          </a:stretch>
        </p:blipFill>
        <p:spPr>
          <a:xfrm>
            <a:off x="10187513" y="2628900"/>
            <a:ext cx="411480" cy="41148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120</TotalTime>
  <Words>1191</Words>
  <Application>Microsoft Macintosh PowerPoint</Application>
  <PresentationFormat>Grand écran</PresentationFormat>
  <Paragraphs>190</Paragraphs>
  <Slides>13</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13</vt:i4>
      </vt:variant>
    </vt:vector>
  </HeadingPairs>
  <TitlesOfParts>
    <vt:vector size="18" baseType="lpstr">
      <vt:lpstr>Arial</vt:lpstr>
      <vt:lpstr>Calibri</vt:lpstr>
      <vt:lpstr>Playfair Display</vt:lpstr>
      <vt:lpstr>Roboto</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Séverine Charbonnel</cp:lastModifiedBy>
  <cp:revision>6</cp:revision>
  <dcterms:created xsi:type="dcterms:W3CDTF">2013-01-27T09:14:16Z</dcterms:created>
  <dcterms:modified xsi:type="dcterms:W3CDTF">2026-07-28T14:33:25Z</dcterms:modified>
  <cp:category/>
</cp:coreProperties>
</file>