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527"/>
    <p:restoredTop sz="94684"/>
  </p:normalViewPr>
  <p:slideViewPr>
    <p:cSldViewPr snapToGrid="0" snapToObjects="1">
      <p:cViewPr varScale="1">
        <p:scale>
          <a:sx n="114" d="100"/>
          <a:sy n="114" d="100"/>
        </p:scale>
        <p:origin x="304"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7/28/26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7/28/26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7/28/26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7/28/26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‹N°›</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64D4A"/>
        </a:solidFill>
        <a:effectLst/>
      </p:bgPr>
    </p:bg>
    <p:spTree>
      <p:nvGrpSpPr>
        <p:cNvPr id="1" name=""/>
        <p:cNvGrpSpPr/>
        <p:nvPr/>
      </p:nvGrpSpPr>
      <p:grpSpPr>
        <a:xfrm>
          <a:off x="0" y="0"/>
          <a:ext cx="0" cy="0"/>
          <a:chOff x="0" y="0"/>
          <a:chExt cx="0" cy="0"/>
        </a:xfrm>
      </p:grpSpPr>
      <p:sp>
        <p:nvSpPr>
          <p:cNvPr id="2" name="Rectangle 1"/>
          <p:cNvSpPr/>
          <p:nvPr/>
        </p:nvSpPr>
        <p:spPr>
          <a:xfrm>
            <a:off x="9357055" y="0"/>
            <a:ext cx="2834640" cy="6858000"/>
          </a:xfrm>
          <a:prstGeom prst="rect">
            <a:avLst/>
          </a:prstGeom>
          <a:solidFill>
            <a:srgbClr val="685A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Oval 2"/>
          <p:cNvSpPr/>
          <p:nvPr/>
        </p:nvSpPr>
        <p:spPr>
          <a:xfrm>
            <a:off x="10728655" y="-822960"/>
            <a:ext cx="2468880" cy="2468880"/>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p:cNvSpPr/>
          <p:nvPr/>
        </p:nvSpPr>
        <p:spPr>
          <a:xfrm>
            <a:off x="10042855" y="5120640"/>
            <a:ext cx="1965960" cy="1965960"/>
          </a:xfrm>
          <a:prstGeom prst="ellipse">
            <a:avLst/>
          </a:prstGeom>
          <a:solidFill>
            <a:srgbClr val="C9BBB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Picture 4" descr="severine_full_baseline_white.png"/>
          <p:cNvPicPr>
            <a:picLocks noChangeAspect="1"/>
          </p:cNvPicPr>
          <p:nvPr/>
        </p:nvPicPr>
        <p:blipFill>
          <a:blip r:embed="rId2"/>
          <a:stretch>
            <a:fillRect/>
          </a:stretch>
        </p:blipFill>
        <p:spPr>
          <a:xfrm>
            <a:off x="640080" y="594360"/>
            <a:ext cx="2148840" cy="969251"/>
          </a:xfrm>
          <a:prstGeom prst="rect">
            <a:avLst/>
          </a:prstGeom>
        </p:spPr>
      </p:pic>
      <p:sp>
        <p:nvSpPr>
          <p:cNvPr id="6" name="TextBox 5"/>
          <p:cNvSpPr txBox="1"/>
          <p:nvPr/>
        </p:nvSpPr>
        <p:spPr>
          <a:xfrm>
            <a:off x="685800" y="2286000"/>
            <a:ext cx="8046720" cy="365760"/>
          </a:xfrm>
          <a:prstGeom prst="rect">
            <a:avLst/>
          </a:prstGeom>
          <a:noFill/>
        </p:spPr>
        <p:txBody>
          <a:bodyPr wrap="square" lIns="0" tIns="0" rIns="0" bIns="0" anchor="t">
            <a:spAutoFit/>
          </a:bodyPr>
          <a:lstStyle/>
          <a:p>
            <a:pPr algn="l">
              <a:lnSpc>
                <a:spcPct val="100000"/>
              </a:lnSpc>
              <a:spcAft>
                <a:spcPts val="0"/>
              </a:spcAft>
            </a:pPr>
            <a:r>
              <a:rPr sz="1300" b="1" i="0">
                <a:solidFill>
                  <a:srgbClr val="B8798E"/>
                </a:solidFill>
                <a:latin typeface="Roboto"/>
              </a:rPr>
              <a:t>FORMATION</a:t>
            </a:r>
          </a:p>
        </p:txBody>
      </p:sp>
      <p:sp>
        <p:nvSpPr>
          <p:cNvPr id="7" name="TextBox 6"/>
          <p:cNvSpPr txBox="1"/>
          <p:nvPr/>
        </p:nvSpPr>
        <p:spPr>
          <a:xfrm>
            <a:off x="640080" y="2834640"/>
            <a:ext cx="8503920" cy="1320041"/>
          </a:xfrm>
          <a:prstGeom prst="rect">
            <a:avLst/>
          </a:prstGeom>
          <a:noFill/>
        </p:spPr>
        <p:txBody>
          <a:bodyPr wrap="square" lIns="0" tIns="0" rIns="0" bIns="0" anchor="t">
            <a:spAutoFit/>
          </a:bodyPr>
          <a:lstStyle/>
          <a:p>
            <a:pPr algn="l">
              <a:lnSpc>
                <a:spcPct val="125000"/>
              </a:lnSpc>
              <a:spcAft>
                <a:spcPts val="600"/>
              </a:spcAft>
            </a:pPr>
            <a:r>
              <a:rPr sz="3400" b="0" i="1" dirty="0" err="1">
                <a:solidFill>
                  <a:srgbClr val="FFFFFF"/>
                </a:solidFill>
                <a:latin typeface="Playfair Display"/>
              </a:rPr>
              <a:t>Repenser</a:t>
            </a:r>
            <a:r>
              <a:rPr sz="3400" b="0" i="1" dirty="0">
                <a:solidFill>
                  <a:srgbClr val="FFFFFF"/>
                </a:solidFill>
                <a:latin typeface="Playfair Display"/>
              </a:rPr>
              <a:t> son </a:t>
            </a:r>
            <a:r>
              <a:rPr sz="3400" b="0" i="1" dirty="0" err="1">
                <a:solidFill>
                  <a:srgbClr val="FFFFFF"/>
                </a:solidFill>
                <a:latin typeface="Playfair Display"/>
              </a:rPr>
              <a:t>activité</a:t>
            </a:r>
            <a:endParaRPr sz="3400" b="0" i="1" dirty="0">
              <a:solidFill>
                <a:srgbClr val="FFFFFF"/>
              </a:solidFill>
              <a:latin typeface="Playfair Display"/>
            </a:endParaRPr>
          </a:p>
          <a:p>
            <a:pPr algn="l">
              <a:lnSpc>
                <a:spcPct val="125000"/>
              </a:lnSpc>
              <a:spcAft>
                <a:spcPts val="600"/>
              </a:spcAft>
            </a:pPr>
            <a:r>
              <a:rPr sz="3400" b="0" i="1" dirty="0">
                <a:solidFill>
                  <a:srgbClr val="FFFFFF"/>
                </a:solidFill>
                <a:latin typeface="Playfair Display"/>
              </a:rPr>
              <a:t>à </a:t>
            </a:r>
            <a:r>
              <a:rPr sz="3400" b="0" i="1" dirty="0" err="1">
                <a:solidFill>
                  <a:srgbClr val="FFFFFF"/>
                </a:solidFill>
                <a:latin typeface="Playfair Display"/>
              </a:rPr>
              <a:t>intervalles</a:t>
            </a:r>
            <a:r>
              <a:rPr sz="3400" b="0" i="1" dirty="0">
                <a:solidFill>
                  <a:srgbClr val="FFFFFF"/>
                </a:solidFill>
                <a:latin typeface="Playfair Display"/>
              </a:rPr>
              <a:t> </a:t>
            </a:r>
            <a:r>
              <a:rPr sz="3400" b="0" i="1" dirty="0" err="1">
                <a:solidFill>
                  <a:srgbClr val="FFFFFF"/>
                </a:solidFill>
                <a:latin typeface="Playfair Display"/>
              </a:rPr>
              <a:t>réguliers</a:t>
            </a:r>
            <a:endParaRPr sz="3400" b="0" i="1" dirty="0">
              <a:solidFill>
                <a:srgbClr val="FFFFFF"/>
              </a:solidFill>
              <a:latin typeface="Playfair Display"/>
            </a:endParaRPr>
          </a:p>
        </p:txBody>
      </p:sp>
      <p:sp>
        <p:nvSpPr>
          <p:cNvPr id="8" name="TextBox 7"/>
          <p:cNvSpPr txBox="1"/>
          <p:nvPr/>
        </p:nvSpPr>
        <p:spPr>
          <a:xfrm>
            <a:off x="685800" y="5806440"/>
            <a:ext cx="7772400" cy="457200"/>
          </a:xfrm>
          <a:prstGeom prst="rect">
            <a:avLst/>
          </a:prstGeom>
          <a:noFill/>
        </p:spPr>
        <p:txBody>
          <a:bodyPr wrap="square" lIns="0" tIns="0" rIns="0" bIns="0" anchor="t">
            <a:spAutoFit/>
          </a:bodyPr>
          <a:lstStyle/>
          <a:p>
            <a:pPr algn="l">
              <a:lnSpc>
                <a:spcPct val="100000"/>
              </a:lnSpc>
              <a:spcAft>
                <a:spcPts val="0"/>
              </a:spcAft>
            </a:pPr>
            <a:r>
              <a:rPr sz="1350" b="0" i="1">
                <a:solidFill>
                  <a:srgbClr val="FFFFFF"/>
                </a:solidFill>
                <a:latin typeface="Playfair Display"/>
              </a:rPr>
              <a:t>Posture d'entrepreneur · Bilan d'activité · Pilotage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CADRE DE LA FORMATION</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Une formation certifiée Qualiopi</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TextBox 6"/>
          <p:cNvSpPr txBox="1"/>
          <p:nvPr/>
        </p:nvSpPr>
        <p:spPr>
          <a:xfrm>
            <a:off x="502920" y="2084832"/>
            <a:ext cx="10241280" cy="4023360"/>
          </a:xfrm>
          <a:prstGeom prst="rect">
            <a:avLst/>
          </a:prstGeom>
          <a:noFill/>
        </p:spPr>
        <p:txBody>
          <a:bodyPr wrap="square" lIns="0" tIns="0" rIns="0" bIns="0" anchor="t">
            <a:spAutoFit/>
          </a:bodyPr>
          <a:lstStyle/>
          <a:p>
            <a:pPr algn="l">
              <a:lnSpc>
                <a:spcPct val="130000"/>
              </a:lnSpc>
              <a:spcAft>
                <a:spcPts val="1200"/>
              </a:spcAft>
            </a:pPr>
            <a:r>
              <a:rPr sz="1300" b="0" i="0">
                <a:solidFill>
                  <a:srgbClr val="555555"/>
                </a:solidFill>
                <a:latin typeface="Roboto"/>
              </a:rPr>
              <a:t>Cette formation est conçue et animée par Séverine Charbonnel, ancienne avocate au barreau de Paris devenue Executive Coach certifiée HEC et certifiée MBTI®.</a:t>
            </a:r>
          </a:p>
          <a:p>
            <a:pPr algn="l">
              <a:lnSpc>
                <a:spcPct val="130000"/>
              </a:lnSpc>
              <a:spcAft>
                <a:spcPts val="1200"/>
              </a:spcAft>
            </a:pPr>
            <a:r>
              <a:rPr sz="1300" b="0" i="0">
                <a:solidFill>
                  <a:srgbClr val="555555"/>
                </a:solidFill>
                <a:latin typeface="Roboto"/>
              </a:rPr>
              <a:t>Pour les formations éligibles au financement public, le GIE Académie de Management (certifié Qualiopi, numéro de déclaration d'activité 11756339175) contracte avec les clients ; la conception et l'animation restent assurées dans le respect des obligations de Qualiopi.</a:t>
            </a:r>
          </a:p>
        </p:txBody>
      </p:sp>
      <p:sp>
        <p:nvSpPr>
          <p:cNvPr id="8" name="TextBox 7"/>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9" name="TextBox 8"/>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10 / 12</a:t>
            </a:r>
          </a:p>
        </p:txBody>
      </p:sp>
      <p:sp>
        <p:nvSpPr>
          <p:cNvPr id="10" name="Rectangle 9"/>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VOTRE FORMATRICE</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Séverine Charbonnel</a:t>
            </a:r>
          </a:p>
        </p:txBody>
      </p:sp>
      <p:pic>
        <p:nvPicPr>
          <p:cNvPr id="4" name="Picture 3"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5" name="Oval 4"/>
          <p:cNvSpPr/>
          <p:nvPr/>
        </p:nvSpPr>
        <p:spPr>
          <a:xfrm>
            <a:off x="612648" y="2194560"/>
            <a:ext cx="2317335" cy="2313432"/>
          </a:xfrm>
          <a:prstGeom prst="ellipse">
            <a:avLst/>
          </a:prstGeom>
          <a:noFill/>
          <a:ln w="2540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594360" y="4663440"/>
            <a:ext cx="2468880" cy="822960"/>
          </a:xfrm>
          <a:prstGeom prst="rect">
            <a:avLst/>
          </a:prstGeom>
          <a:noFill/>
        </p:spPr>
        <p:txBody>
          <a:bodyPr wrap="square" lIns="0" tIns="0" rIns="0" bIns="0" anchor="t">
            <a:spAutoFit/>
          </a:bodyPr>
          <a:lstStyle/>
          <a:p>
            <a:pPr algn="ctr">
              <a:lnSpc>
                <a:spcPct val="130000"/>
              </a:lnSpc>
              <a:spcAft>
                <a:spcPts val="0"/>
              </a:spcAft>
            </a:pPr>
            <a:r>
              <a:rPr sz="1050" b="1" i="0">
                <a:solidFill>
                  <a:srgbClr val="B8798E"/>
                </a:solidFill>
                <a:latin typeface="Roboto"/>
              </a:rPr>
              <a:t>Ancienne Avocate au Barreau de Paris
Executive Coach HEC Paris
Certifiée MBTI®</a:t>
            </a:r>
          </a:p>
        </p:txBody>
      </p:sp>
      <p:sp>
        <p:nvSpPr>
          <p:cNvPr id="8" name="TextBox 7"/>
          <p:cNvSpPr txBox="1"/>
          <p:nvPr/>
        </p:nvSpPr>
        <p:spPr>
          <a:xfrm>
            <a:off x="3474720" y="2148840"/>
            <a:ext cx="8214055" cy="640080"/>
          </a:xfrm>
          <a:prstGeom prst="rect">
            <a:avLst/>
          </a:prstGeom>
          <a:noFill/>
        </p:spPr>
        <p:txBody>
          <a:bodyPr wrap="square" lIns="0" tIns="0" rIns="0" bIns="0" anchor="t">
            <a:spAutoFit/>
          </a:bodyPr>
          <a:lstStyle/>
          <a:p>
            <a:pPr algn="l">
              <a:lnSpc>
                <a:spcPct val="100000"/>
              </a:lnSpc>
              <a:spcAft>
                <a:spcPts val="0"/>
              </a:spcAft>
            </a:pPr>
            <a:r>
              <a:rPr sz="1800" b="1" i="1">
                <a:solidFill>
                  <a:srgbClr val="464D4A"/>
                </a:solidFill>
                <a:latin typeface="Playfair Display"/>
              </a:rPr>
              <a:t>« Positionner l'Humain au cœur de mon activité. »</a:t>
            </a:r>
          </a:p>
        </p:txBody>
      </p:sp>
      <p:sp>
        <p:nvSpPr>
          <p:cNvPr id="9" name="TextBox 8"/>
          <p:cNvSpPr txBox="1"/>
          <p:nvPr/>
        </p:nvSpPr>
        <p:spPr>
          <a:xfrm>
            <a:off x="3474720" y="2926080"/>
            <a:ext cx="8214055" cy="2743200"/>
          </a:xfrm>
          <a:prstGeom prst="rect">
            <a:avLst/>
          </a:prstGeom>
          <a:noFill/>
        </p:spPr>
        <p:txBody>
          <a:bodyPr wrap="square" lIns="0" tIns="0" rIns="0" bIns="0" anchor="t">
            <a:spAutoFit/>
          </a:bodyPr>
          <a:lstStyle/>
          <a:p>
            <a:pPr algn="l">
              <a:lnSpc>
                <a:spcPct val="125000"/>
              </a:lnSpc>
              <a:spcAft>
                <a:spcPts val="1000"/>
              </a:spcAft>
            </a:pPr>
            <a:r>
              <a:rPr sz="1200" b="0" i="0">
                <a:solidFill>
                  <a:srgbClr val="555555"/>
                </a:solidFill>
                <a:latin typeface="Roboto"/>
              </a:rPr>
              <a:t>Avocate pendant 20 ans dans des cabinets d'affaires, j'ai réalisé après un bilan de compétences et un travail d'introspection que je souhaitais devenir coach. Formée à HEC à l'Executive Coaching, je m'appuie sur mes qualités d'écoute et de présence pour aider mes clients à tendre vers des relations sereines.</a:t>
            </a:r>
          </a:p>
          <a:p>
            <a:pPr algn="l">
              <a:lnSpc>
                <a:spcPct val="125000"/>
              </a:lnSpc>
              <a:spcAft>
                <a:spcPts val="1000"/>
              </a:spcAft>
            </a:pPr>
            <a:r>
              <a:rPr sz="1200" b="0" i="0">
                <a:solidFill>
                  <a:srgbClr val="555555"/>
                </a:solidFill>
                <a:latin typeface="Roboto"/>
              </a:rPr>
              <a:t>J'accompagne aujourd'hui salariés, managers et équipes en entreprise avec la conviction qu'une meilleure connaissance de soi favorise une meilleure coopération entre les acteurs de l'entreprise et permet de retrouver un équilibre durable.</a:t>
            </a:r>
          </a:p>
        </p:txBody>
      </p:sp>
      <p:sp>
        <p:nvSpPr>
          <p:cNvPr id="10" name="Rectangle 9"/>
          <p:cNvSpPr/>
          <p:nvPr/>
        </p:nvSpPr>
        <p:spPr>
          <a:xfrm>
            <a:off x="3474720" y="5715000"/>
            <a:ext cx="8214055" cy="5029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3474720" y="5852160"/>
            <a:ext cx="8214055" cy="274320"/>
          </a:xfrm>
          <a:prstGeom prst="rect">
            <a:avLst/>
          </a:prstGeom>
          <a:noFill/>
        </p:spPr>
        <p:txBody>
          <a:bodyPr wrap="square" lIns="0" tIns="0" rIns="0" bIns="0" anchor="t">
            <a:spAutoFit/>
          </a:bodyPr>
          <a:lstStyle/>
          <a:p>
            <a:pPr algn="ctr">
              <a:lnSpc>
                <a:spcPct val="100000"/>
              </a:lnSpc>
              <a:spcAft>
                <a:spcPts val="0"/>
              </a:spcAft>
            </a:pPr>
            <a:r>
              <a:rPr sz="1050" b="1" i="0">
                <a:solidFill>
                  <a:srgbClr val="B8798E"/>
                </a:solidFill>
                <a:latin typeface="Roboto"/>
              </a:rPr>
              <a:t>ÉNERGIQUE  ·  COMMUNICATIVE  ·  AIME LE PARTAGE, LE RIRE, LES VOYAGES ET LE CHOCOLAT</a:t>
            </a:r>
          </a:p>
        </p:txBody>
      </p:sp>
      <p:sp>
        <p:nvSpPr>
          <p:cNvPr id="12" name="TextBox 11"/>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13" name="TextBox 12"/>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11 / 12</a:t>
            </a:r>
          </a:p>
        </p:txBody>
      </p:sp>
      <p:sp>
        <p:nvSpPr>
          <p:cNvPr id="14" name="Rectangle 13"/>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6" name="Image 15">
            <a:extLst>
              <a:ext uri="{FF2B5EF4-FFF2-40B4-BE49-F238E27FC236}">
                <a16:creationId xmlns:a16="http://schemas.microsoft.com/office/drawing/2014/main" id="{F19FDFC2-8814-6C94-5B8A-F9B3BCF2B8A9}"/>
              </a:ext>
            </a:extLst>
          </p:cNvPr>
          <p:cNvPicPr>
            <a:picLocks noChangeAspect="1"/>
          </p:cNvPicPr>
          <p:nvPr/>
        </p:nvPicPr>
        <p:blipFill>
          <a:blip r:embed="rId3"/>
          <a:stretch/>
        </p:blipFill>
        <p:spPr>
          <a:xfrm>
            <a:off x="690680" y="2246376"/>
            <a:ext cx="2197100" cy="22098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464D4A"/>
        </a:solidFill>
        <a:effectLst/>
      </p:bgPr>
    </p:bg>
    <p:spTree>
      <p:nvGrpSpPr>
        <p:cNvPr id="1" name=""/>
        <p:cNvGrpSpPr/>
        <p:nvPr/>
      </p:nvGrpSpPr>
      <p:grpSpPr>
        <a:xfrm>
          <a:off x="0" y="0"/>
          <a:ext cx="0" cy="0"/>
          <a:chOff x="0" y="0"/>
          <a:chExt cx="0" cy="0"/>
        </a:xfrm>
      </p:grpSpPr>
      <p:sp>
        <p:nvSpPr>
          <p:cNvPr id="2" name="Oval 1"/>
          <p:cNvSpPr/>
          <p:nvPr/>
        </p:nvSpPr>
        <p:spPr>
          <a:xfrm>
            <a:off x="10454335" y="-914400"/>
            <a:ext cx="2377440" cy="2377440"/>
          </a:xfrm>
          <a:prstGeom prst="ellipse">
            <a:avLst/>
          </a:prstGeom>
          <a:solidFill>
            <a:srgbClr val="8A8A8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Oval 2"/>
          <p:cNvSpPr/>
          <p:nvPr/>
        </p:nvSpPr>
        <p:spPr>
          <a:xfrm>
            <a:off x="-1097280" y="4206240"/>
            <a:ext cx="2651760" cy="2651760"/>
          </a:xfrm>
          <a:prstGeom prst="ellipse">
            <a:avLst/>
          </a:prstGeom>
          <a:solidFill>
            <a:srgbClr val="685A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 name="Picture 3" descr="severine_full_baseline_white.png"/>
          <p:cNvPicPr>
            <a:picLocks noChangeAspect="1"/>
          </p:cNvPicPr>
          <p:nvPr/>
        </p:nvPicPr>
        <p:blipFill>
          <a:blip r:embed="rId2"/>
          <a:stretch>
            <a:fillRect/>
          </a:stretch>
        </p:blipFill>
        <p:spPr>
          <a:xfrm>
            <a:off x="4907127" y="1005840"/>
            <a:ext cx="2377440" cy="1072363"/>
          </a:xfrm>
          <a:prstGeom prst="rect">
            <a:avLst/>
          </a:prstGeom>
        </p:spPr>
      </p:pic>
      <p:sp>
        <p:nvSpPr>
          <p:cNvPr id="5" name="TextBox 4"/>
          <p:cNvSpPr txBox="1"/>
          <p:nvPr/>
        </p:nvSpPr>
        <p:spPr>
          <a:xfrm>
            <a:off x="1097280" y="2606040"/>
            <a:ext cx="10058400" cy="914400"/>
          </a:xfrm>
          <a:prstGeom prst="rect">
            <a:avLst/>
          </a:prstGeom>
          <a:noFill/>
        </p:spPr>
        <p:txBody>
          <a:bodyPr wrap="square" lIns="0" tIns="0" rIns="0" bIns="0" anchor="t">
            <a:spAutoFit/>
          </a:bodyPr>
          <a:lstStyle/>
          <a:p>
            <a:pPr algn="ctr">
              <a:lnSpc>
                <a:spcPct val="100000"/>
              </a:lnSpc>
              <a:spcAft>
                <a:spcPts val="0"/>
              </a:spcAft>
            </a:pPr>
            <a:r>
              <a:rPr sz="4000" b="1" i="1">
                <a:solidFill>
                  <a:srgbClr val="FCF4F4"/>
                </a:solidFill>
                <a:latin typeface="Playfair Display"/>
              </a:rPr>
              <a:t>Et si on en parlait ?</a:t>
            </a:r>
          </a:p>
        </p:txBody>
      </p:sp>
      <p:sp>
        <p:nvSpPr>
          <p:cNvPr id="6" name="TextBox 5"/>
          <p:cNvSpPr txBox="1"/>
          <p:nvPr/>
        </p:nvSpPr>
        <p:spPr>
          <a:xfrm>
            <a:off x="1097280" y="3429000"/>
            <a:ext cx="10058400" cy="457200"/>
          </a:xfrm>
          <a:prstGeom prst="rect">
            <a:avLst/>
          </a:prstGeom>
          <a:noFill/>
        </p:spPr>
        <p:txBody>
          <a:bodyPr wrap="square" lIns="0" tIns="0" rIns="0" bIns="0" anchor="t">
            <a:spAutoFit/>
          </a:bodyPr>
          <a:lstStyle/>
          <a:p>
            <a:pPr algn="ctr">
              <a:lnSpc>
                <a:spcPct val="100000"/>
              </a:lnSpc>
              <a:spcAft>
                <a:spcPts val="0"/>
              </a:spcAft>
            </a:pPr>
            <a:r>
              <a:rPr sz="1400" b="0" i="1">
                <a:solidFill>
                  <a:srgbClr val="FFFFFF"/>
                </a:solidFill>
                <a:latin typeface="Playfair Display"/>
              </a:rPr>
              <a:t>Le premier échange est gratuit, sans engagement.</a:t>
            </a:r>
          </a:p>
        </p:txBody>
      </p:sp>
      <p:sp>
        <p:nvSpPr>
          <p:cNvPr id="7" name="Rectangle 6"/>
          <p:cNvSpPr/>
          <p:nvPr/>
        </p:nvSpPr>
        <p:spPr>
          <a:xfrm>
            <a:off x="1889607" y="4206240"/>
            <a:ext cx="8412480" cy="1143000"/>
          </a:xfrm>
          <a:prstGeom prst="rect">
            <a:avLst/>
          </a:prstGeom>
          <a:solidFill>
            <a:srgbClr val="F7E5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889607" y="4389120"/>
            <a:ext cx="2804160" cy="274320"/>
          </a:xfrm>
          <a:prstGeom prst="rect">
            <a:avLst/>
          </a:prstGeom>
          <a:noFill/>
        </p:spPr>
        <p:txBody>
          <a:bodyPr wrap="square" lIns="0" tIns="0" rIns="0" bIns="0" anchor="t">
            <a:spAutoFit/>
          </a:bodyPr>
          <a:lstStyle/>
          <a:p>
            <a:pPr algn="ctr">
              <a:lnSpc>
                <a:spcPct val="100000"/>
              </a:lnSpc>
              <a:spcAft>
                <a:spcPts val="0"/>
              </a:spcAft>
            </a:pPr>
            <a:r>
              <a:rPr sz="1000" b="1" i="0">
                <a:solidFill>
                  <a:srgbClr val="B8798E"/>
                </a:solidFill>
                <a:latin typeface="Roboto"/>
              </a:rPr>
              <a:t>EMAIL</a:t>
            </a:r>
          </a:p>
        </p:txBody>
      </p:sp>
      <p:sp>
        <p:nvSpPr>
          <p:cNvPr id="9" name="TextBox 8"/>
          <p:cNvSpPr txBox="1"/>
          <p:nvPr/>
        </p:nvSpPr>
        <p:spPr>
          <a:xfrm>
            <a:off x="1889607" y="4736592"/>
            <a:ext cx="2804160" cy="365760"/>
          </a:xfrm>
          <a:prstGeom prst="rect">
            <a:avLst/>
          </a:prstGeom>
          <a:noFill/>
        </p:spPr>
        <p:txBody>
          <a:bodyPr wrap="square" lIns="0" tIns="0" rIns="0" bIns="0" anchor="t">
            <a:spAutoFit/>
          </a:bodyPr>
          <a:lstStyle/>
          <a:p>
            <a:pPr algn="ctr">
              <a:lnSpc>
                <a:spcPct val="100000"/>
              </a:lnSpc>
              <a:spcAft>
                <a:spcPts val="0"/>
              </a:spcAft>
            </a:pPr>
            <a:r>
              <a:rPr sz="1200" b="1" i="0">
                <a:solidFill>
                  <a:srgbClr val="464D4A"/>
                </a:solidFill>
                <a:latin typeface="Roboto"/>
              </a:rPr>
              <a:t>contact@severinecharbonnel.fr</a:t>
            </a:r>
          </a:p>
        </p:txBody>
      </p:sp>
      <p:sp>
        <p:nvSpPr>
          <p:cNvPr id="10" name="TextBox 9"/>
          <p:cNvSpPr txBox="1"/>
          <p:nvPr/>
        </p:nvSpPr>
        <p:spPr>
          <a:xfrm>
            <a:off x="4693767" y="4389120"/>
            <a:ext cx="2804160" cy="274320"/>
          </a:xfrm>
          <a:prstGeom prst="rect">
            <a:avLst/>
          </a:prstGeom>
          <a:noFill/>
        </p:spPr>
        <p:txBody>
          <a:bodyPr wrap="square" lIns="0" tIns="0" rIns="0" bIns="0" anchor="t">
            <a:spAutoFit/>
          </a:bodyPr>
          <a:lstStyle/>
          <a:p>
            <a:pPr algn="ctr">
              <a:lnSpc>
                <a:spcPct val="100000"/>
              </a:lnSpc>
              <a:spcAft>
                <a:spcPts val="0"/>
              </a:spcAft>
            </a:pPr>
            <a:r>
              <a:rPr sz="1000" b="1" i="0">
                <a:solidFill>
                  <a:srgbClr val="B8798E"/>
                </a:solidFill>
                <a:latin typeface="Roboto"/>
              </a:rPr>
              <a:t>TÉLÉPHONE</a:t>
            </a:r>
          </a:p>
        </p:txBody>
      </p:sp>
      <p:sp>
        <p:nvSpPr>
          <p:cNvPr id="11" name="TextBox 10"/>
          <p:cNvSpPr txBox="1"/>
          <p:nvPr/>
        </p:nvSpPr>
        <p:spPr>
          <a:xfrm>
            <a:off x="4693767" y="4736592"/>
            <a:ext cx="2804160" cy="184666"/>
          </a:xfrm>
          <a:prstGeom prst="rect">
            <a:avLst/>
          </a:prstGeom>
          <a:noFill/>
        </p:spPr>
        <p:txBody>
          <a:bodyPr wrap="square" lIns="0" tIns="0" rIns="0" bIns="0" anchor="t">
            <a:spAutoFit/>
          </a:bodyPr>
          <a:lstStyle/>
          <a:p>
            <a:pPr algn="ctr">
              <a:lnSpc>
                <a:spcPct val="100000"/>
              </a:lnSpc>
              <a:spcAft>
                <a:spcPts val="0"/>
              </a:spcAft>
            </a:pPr>
            <a:r>
              <a:rPr lang="fr-FR" sz="1200" b="1" i="0" dirty="0">
                <a:solidFill>
                  <a:srgbClr val="464D4A"/>
                </a:solidFill>
                <a:latin typeface="Roboto"/>
              </a:rPr>
              <a:t>0625329316</a:t>
            </a:r>
            <a:endParaRPr sz="1200" b="1" i="0" dirty="0">
              <a:solidFill>
                <a:srgbClr val="464D4A"/>
              </a:solidFill>
              <a:latin typeface="Roboto"/>
            </a:endParaRPr>
          </a:p>
        </p:txBody>
      </p:sp>
      <p:sp>
        <p:nvSpPr>
          <p:cNvPr id="12" name="TextBox 11"/>
          <p:cNvSpPr txBox="1"/>
          <p:nvPr/>
        </p:nvSpPr>
        <p:spPr>
          <a:xfrm>
            <a:off x="7497927" y="4389120"/>
            <a:ext cx="2804160" cy="274320"/>
          </a:xfrm>
          <a:prstGeom prst="rect">
            <a:avLst/>
          </a:prstGeom>
          <a:noFill/>
        </p:spPr>
        <p:txBody>
          <a:bodyPr wrap="square" lIns="0" tIns="0" rIns="0" bIns="0" anchor="t">
            <a:spAutoFit/>
          </a:bodyPr>
          <a:lstStyle/>
          <a:p>
            <a:pPr algn="ctr">
              <a:lnSpc>
                <a:spcPct val="100000"/>
              </a:lnSpc>
              <a:spcAft>
                <a:spcPts val="0"/>
              </a:spcAft>
            </a:pPr>
            <a:r>
              <a:rPr sz="1000" b="1" i="0">
                <a:solidFill>
                  <a:srgbClr val="B8798E"/>
                </a:solidFill>
                <a:latin typeface="Roboto"/>
              </a:rPr>
              <a:t>CABINET</a:t>
            </a:r>
          </a:p>
        </p:txBody>
      </p:sp>
      <p:sp>
        <p:nvSpPr>
          <p:cNvPr id="13" name="TextBox 12"/>
          <p:cNvSpPr txBox="1"/>
          <p:nvPr/>
        </p:nvSpPr>
        <p:spPr>
          <a:xfrm>
            <a:off x="7497927" y="4736592"/>
            <a:ext cx="2804160" cy="365760"/>
          </a:xfrm>
          <a:prstGeom prst="rect">
            <a:avLst/>
          </a:prstGeom>
          <a:noFill/>
        </p:spPr>
        <p:txBody>
          <a:bodyPr wrap="square" lIns="0" tIns="0" rIns="0" bIns="0" anchor="t">
            <a:spAutoFit/>
          </a:bodyPr>
          <a:lstStyle/>
          <a:p>
            <a:pPr algn="ctr">
              <a:lnSpc>
                <a:spcPct val="100000"/>
              </a:lnSpc>
              <a:spcAft>
                <a:spcPts val="0"/>
              </a:spcAft>
            </a:pPr>
            <a:r>
              <a:rPr sz="1200" b="1" i="0">
                <a:solidFill>
                  <a:srgbClr val="464D4A"/>
                </a:solidFill>
                <a:latin typeface="Roboto"/>
              </a:rPr>
              <a:t>Paris · ou en distanciel</a:t>
            </a:r>
          </a:p>
        </p:txBody>
      </p:sp>
      <p:sp>
        <p:nvSpPr>
          <p:cNvPr id="14" name="TextBox 13"/>
          <p:cNvSpPr txBox="1"/>
          <p:nvPr/>
        </p:nvSpPr>
        <p:spPr>
          <a:xfrm>
            <a:off x="548640" y="6400800"/>
            <a:ext cx="5486400" cy="274320"/>
          </a:xfrm>
          <a:prstGeom prst="rect">
            <a:avLst/>
          </a:prstGeom>
          <a:noFill/>
        </p:spPr>
        <p:txBody>
          <a:bodyPr wrap="square" lIns="0" tIns="0" rIns="0" bIns="0" anchor="t">
            <a:spAutoFit/>
          </a:bodyPr>
          <a:lstStyle/>
          <a:p>
            <a:pPr algn="l">
              <a:lnSpc>
                <a:spcPct val="100000"/>
              </a:lnSpc>
              <a:spcAft>
                <a:spcPts val="0"/>
              </a:spcAft>
            </a:pPr>
            <a:r>
              <a:rPr sz="950" b="0" i="1">
                <a:solidFill>
                  <a:srgbClr val="FFFFFF"/>
                </a:solidFill>
                <a:latin typeface="Roboto"/>
              </a:rPr>
              <a:t>séverine charbonnel · coaching &amp; formation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POURQUOI SE FORMER</a:t>
            </a:r>
          </a:p>
        </p:txBody>
      </p:sp>
      <p:sp>
        <p:nvSpPr>
          <p:cNvPr id="3" name="TextBox 2"/>
          <p:cNvSpPr txBox="1"/>
          <p:nvPr/>
        </p:nvSpPr>
        <p:spPr>
          <a:xfrm>
            <a:off x="502920" y="713232"/>
            <a:ext cx="9692640" cy="123444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8 bonnes raisons de miser sur les soft skills</a:t>
            </a:r>
          </a:p>
        </p:txBody>
      </p:sp>
      <p:sp>
        <p:nvSpPr>
          <p:cNvPr id="4" name="Oval 3"/>
          <p:cNvSpPr/>
          <p:nvPr/>
        </p:nvSpPr>
        <p:spPr>
          <a:xfrm>
            <a:off x="502920" y="206654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99339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les compétences comportementales qui font la différence</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TextBox 6"/>
          <p:cNvSpPr txBox="1"/>
          <p:nvPr/>
        </p:nvSpPr>
        <p:spPr>
          <a:xfrm>
            <a:off x="502920" y="2679192"/>
            <a:ext cx="10241280" cy="1430905"/>
          </a:xfrm>
          <a:prstGeom prst="rect">
            <a:avLst/>
          </a:prstGeom>
          <a:noFill/>
        </p:spPr>
        <p:txBody>
          <a:bodyPr wrap="square" lIns="0" tIns="0" rIns="0" bIns="0" anchor="t">
            <a:spAutoFit/>
          </a:bodyPr>
          <a:lstStyle/>
          <a:p>
            <a:pPr algn="l">
              <a:lnSpc>
                <a:spcPct val="130000"/>
              </a:lnSpc>
              <a:spcAft>
                <a:spcPts val="1200"/>
              </a:spcAft>
            </a:pPr>
            <a:r>
              <a:rPr sz="1300" b="0" i="0" dirty="0">
                <a:solidFill>
                  <a:srgbClr val="555555"/>
                </a:solidFill>
                <a:latin typeface="Roboto"/>
              </a:rPr>
              <a:t>Nous </a:t>
            </a:r>
            <a:r>
              <a:rPr sz="1300" b="0" i="0" dirty="0" err="1">
                <a:solidFill>
                  <a:srgbClr val="555555"/>
                </a:solidFill>
                <a:latin typeface="Roboto"/>
              </a:rPr>
              <a:t>vivons</a:t>
            </a:r>
            <a:r>
              <a:rPr sz="1300" b="0" i="0" dirty="0">
                <a:solidFill>
                  <a:srgbClr val="555555"/>
                </a:solidFill>
                <a:latin typeface="Roboto"/>
              </a:rPr>
              <a:t> dans un monde de relations, </a:t>
            </a:r>
            <a:r>
              <a:rPr sz="1300" b="0" i="0" dirty="0" err="1">
                <a:solidFill>
                  <a:srgbClr val="555555"/>
                </a:solidFill>
                <a:latin typeface="Roboto"/>
              </a:rPr>
              <a:t>en</a:t>
            </a:r>
            <a:r>
              <a:rPr sz="1300" b="0" i="0" dirty="0">
                <a:solidFill>
                  <a:srgbClr val="555555"/>
                </a:solidFill>
                <a:latin typeface="Roboto"/>
              </a:rPr>
              <a:t> </a:t>
            </a:r>
            <a:r>
              <a:rPr sz="1300" b="0" i="0" dirty="0" err="1">
                <a:solidFill>
                  <a:srgbClr val="555555"/>
                </a:solidFill>
                <a:latin typeface="Roboto"/>
              </a:rPr>
              <a:t>constante</a:t>
            </a:r>
            <a:r>
              <a:rPr sz="1300" b="0" i="0" dirty="0">
                <a:solidFill>
                  <a:srgbClr val="555555"/>
                </a:solidFill>
                <a:latin typeface="Roboto"/>
              </a:rPr>
              <a:t> </a:t>
            </a:r>
            <a:r>
              <a:rPr sz="1300" b="0" i="0" dirty="0" err="1">
                <a:solidFill>
                  <a:srgbClr val="555555"/>
                </a:solidFill>
                <a:latin typeface="Roboto"/>
              </a:rPr>
              <a:t>évolution</a:t>
            </a:r>
            <a:r>
              <a:rPr sz="1300" b="0" i="0" dirty="0">
                <a:solidFill>
                  <a:srgbClr val="555555"/>
                </a:solidFill>
                <a:latin typeface="Roboto"/>
              </a:rPr>
              <a:t>. Afin de </a:t>
            </a:r>
            <a:r>
              <a:rPr sz="1300" b="0" i="0" dirty="0" err="1">
                <a:solidFill>
                  <a:srgbClr val="555555"/>
                </a:solidFill>
                <a:latin typeface="Roboto"/>
              </a:rPr>
              <a:t>créer</a:t>
            </a:r>
            <a:r>
              <a:rPr sz="1300" b="0" i="0" dirty="0">
                <a:solidFill>
                  <a:srgbClr val="555555"/>
                </a:solidFill>
                <a:latin typeface="Roboto"/>
              </a:rPr>
              <a:t>, </a:t>
            </a:r>
            <a:r>
              <a:rPr sz="1300" b="0" i="0" dirty="0" err="1">
                <a:solidFill>
                  <a:srgbClr val="555555"/>
                </a:solidFill>
                <a:latin typeface="Roboto"/>
              </a:rPr>
              <a:t>d'entretenir</a:t>
            </a:r>
            <a:r>
              <a:rPr sz="1300" b="0" i="0" dirty="0">
                <a:solidFill>
                  <a:srgbClr val="555555"/>
                </a:solidFill>
                <a:latin typeface="Roboto"/>
              </a:rPr>
              <a:t> et de faire </a:t>
            </a:r>
            <a:r>
              <a:rPr sz="1300" b="0" i="0" dirty="0" err="1">
                <a:solidFill>
                  <a:srgbClr val="555555"/>
                </a:solidFill>
                <a:latin typeface="Roboto"/>
              </a:rPr>
              <a:t>perdurer</a:t>
            </a:r>
            <a:r>
              <a:rPr sz="1300" b="0" i="0" dirty="0">
                <a:solidFill>
                  <a:srgbClr val="555555"/>
                </a:solidFill>
                <a:latin typeface="Roboto"/>
              </a:rPr>
              <a:t> </a:t>
            </a:r>
            <a:r>
              <a:rPr sz="1300" b="0" i="0" dirty="0" err="1">
                <a:solidFill>
                  <a:srgbClr val="555555"/>
                </a:solidFill>
                <a:latin typeface="Roboto"/>
              </a:rPr>
              <a:t>ces</a:t>
            </a:r>
            <a:r>
              <a:rPr sz="1300" b="0" i="0" dirty="0">
                <a:solidFill>
                  <a:srgbClr val="555555"/>
                </a:solidFill>
                <a:latin typeface="Roboto"/>
              </a:rPr>
              <a:t> relations, </a:t>
            </a:r>
            <a:r>
              <a:rPr sz="1300" b="0" i="0" dirty="0" err="1">
                <a:solidFill>
                  <a:srgbClr val="555555"/>
                </a:solidFill>
                <a:latin typeface="Roboto"/>
              </a:rPr>
              <a:t>l'acquisition</a:t>
            </a:r>
            <a:r>
              <a:rPr sz="1300" b="0" i="0" dirty="0">
                <a:solidFill>
                  <a:srgbClr val="555555"/>
                </a:solidFill>
                <a:latin typeface="Roboto"/>
              </a:rPr>
              <a:t> de </a:t>
            </a:r>
            <a:r>
              <a:rPr sz="1300" b="0" i="0" dirty="0" err="1">
                <a:solidFill>
                  <a:srgbClr val="555555"/>
                </a:solidFill>
                <a:latin typeface="Roboto"/>
              </a:rPr>
              <a:t>compétences</a:t>
            </a:r>
            <a:r>
              <a:rPr sz="1300" b="0" i="0" dirty="0">
                <a:solidFill>
                  <a:srgbClr val="555555"/>
                </a:solidFill>
                <a:latin typeface="Roboto"/>
              </a:rPr>
              <a:t> </a:t>
            </a:r>
            <a:r>
              <a:rPr sz="1300" b="0" i="0" dirty="0" err="1">
                <a:solidFill>
                  <a:srgbClr val="555555"/>
                </a:solidFill>
                <a:latin typeface="Roboto"/>
              </a:rPr>
              <a:t>comportementales</a:t>
            </a:r>
            <a:r>
              <a:rPr sz="1300" b="0" i="0" dirty="0">
                <a:solidFill>
                  <a:srgbClr val="555555"/>
                </a:solidFill>
                <a:latin typeface="Roboto"/>
              </a:rPr>
              <a:t> </a:t>
            </a:r>
            <a:r>
              <a:rPr sz="1300" b="0" i="0" dirty="0" err="1">
                <a:solidFill>
                  <a:srgbClr val="555555"/>
                </a:solidFill>
                <a:latin typeface="Roboto"/>
              </a:rPr>
              <a:t>dites</a:t>
            </a:r>
            <a:r>
              <a:rPr sz="1300" b="0" i="0" dirty="0">
                <a:solidFill>
                  <a:srgbClr val="555555"/>
                </a:solidFill>
                <a:latin typeface="Roboto"/>
              </a:rPr>
              <a:t> soft skills est </a:t>
            </a:r>
            <a:r>
              <a:rPr sz="1300" b="0" i="0" dirty="0" err="1">
                <a:solidFill>
                  <a:srgbClr val="555555"/>
                </a:solidFill>
                <a:latin typeface="Roboto"/>
              </a:rPr>
              <a:t>fondamentale</a:t>
            </a:r>
            <a:r>
              <a:rPr sz="1300" b="0" i="0" dirty="0">
                <a:solidFill>
                  <a:srgbClr val="555555"/>
                </a:solidFill>
                <a:latin typeface="Roboto"/>
              </a:rPr>
              <a:t>. Les soft skills </a:t>
            </a:r>
            <a:r>
              <a:rPr sz="1300" b="0" i="0" dirty="0" err="1">
                <a:solidFill>
                  <a:srgbClr val="555555"/>
                </a:solidFill>
                <a:latin typeface="Roboto"/>
              </a:rPr>
              <a:t>sont</a:t>
            </a:r>
            <a:r>
              <a:rPr sz="1300" b="0" i="0" dirty="0">
                <a:solidFill>
                  <a:srgbClr val="555555"/>
                </a:solidFill>
                <a:latin typeface="Roboto"/>
              </a:rPr>
              <a:t> des traits de </a:t>
            </a:r>
            <a:r>
              <a:rPr sz="1300" b="0" i="0" dirty="0" err="1">
                <a:solidFill>
                  <a:srgbClr val="555555"/>
                </a:solidFill>
                <a:latin typeface="Roboto"/>
              </a:rPr>
              <a:t>personnalité</a:t>
            </a:r>
            <a:r>
              <a:rPr sz="1300" b="0" i="0" dirty="0">
                <a:solidFill>
                  <a:srgbClr val="555555"/>
                </a:solidFill>
                <a:latin typeface="Roboto"/>
              </a:rPr>
              <a:t>, des </a:t>
            </a:r>
            <a:r>
              <a:rPr sz="1300" b="0" i="0" dirty="0" err="1">
                <a:solidFill>
                  <a:srgbClr val="555555"/>
                </a:solidFill>
                <a:latin typeface="Roboto"/>
              </a:rPr>
              <a:t>caractéristiques</a:t>
            </a:r>
            <a:r>
              <a:rPr sz="1300" b="0" i="0" dirty="0">
                <a:solidFill>
                  <a:srgbClr val="555555"/>
                </a:solidFill>
                <a:latin typeface="Roboto"/>
              </a:rPr>
              <a:t> </a:t>
            </a:r>
            <a:r>
              <a:rPr sz="1300" b="0" i="0" dirty="0" err="1">
                <a:solidFill>
                  <a:srgbClr val="555555"/>
                </a:solidFill>
                <a:latin typeface="Roboto"/>
              </a:rPr>
              <a:t>sociales</a:t>
            </a:r>
            <a:r>
              <a:rPr sz="1300" b="0" i="0" dirty="0">
                <a:solidFill>
                  <a:srgbClr val="555555"/>
                </a:solidFill>
                <a:latin typeface="Roboto"/>
              </a:rPr>
              <a:t> et des aptitudes </a:t>
            </a:r>
            <a:r>
              <a:rPr sz="1300" b="0" i="0" dirty="0" err="1">
                <a:solidFill>
                  <a:srgbClr val="555555"/>
                </a:solidFill>
                <a:latin typeface="Roboto"/>
              </a:rPr>
              <a:t>émotionnelles</a:t>
            </a:r>
            <a:r>
              <a:rPr sz="1300" b="0" i="0" dirty="0">
                <a:solidFill>
                  <a:srgbClr val="555555"/>
                </a:solidFill>
                <a:latin typeface="Roboto"/>
              </a:rPr>
              <a:t> qui </a:t>
            </a:r>
            <a:r>
              <a:rPr sz="1300" b="0" i="0" dirty="0" err="1">
                <a:solidFill>
                  <a:srgbClr val="555555"/>
                </a:solidFill>
                <a:latin typeface="Roboto"/>
              </a:rPr>
              <a:t>influencent</a:t>
            </a:r>
            <a:r>
              <a:rPr sz="1300" b="0" i="0" dirty="0">
                <a:solidFill>
                  <a:srgbClr val="555555"/>
                </a:solidFill>
                <a:latin typeface="Roboto"/>
              </a:rPr>
              <a:t> </a:t>
            </a:r>
            <a:r>
              <a:rPr sz="1300" b="0" i="0" dirty="0" err="1">
                <a:solidFill>
                  <a:srgbClr val="555555"/>
                </a:solidFill>
                <a:latin typeface="Roboto"/>
              </a:rPr>
              <a:t>notre</a:t>
            </a:r>
            <a:r>
              <a:rPr sz="1300" b="0" i="0" dirty="0">
                <a:solidFill>
                  <a:srgbClr val="555555"/>
                </a:solidFill>
                <a:latin typeface="Roboto"/>
              </a:rPr>
              <a:t> façon </a:t>
            </a:r>
            <a:r>
              <a:rPr sz="1300" b="0" i="0" dirty="0" err="1">
                <a:solidFill>
                  <a:srgbClr val="555555"/>
                </a:solidFill>
                <a:latin typeface="Roboto"/>
              </a:rPr>
              <a:t>d'interagir</a:t>
            </a:r>
            <a:r>
              <a:rPr sz="1300" b="0" i="0" dirty="0">
                <a:solidFill>
                  <a:srgbClr val="555555"/>
                </a:solidFill>
                <a:latin typeface="Roboto"/>
              </a:rPr>
              <a:t> avec les </a:t>
            </a:r>
            <a:r>
              <a:rPr sz="1300" b="0" i="0" dirty="0" err="1">
                <a:solidFill>
                  <a:srgbClr val="555555"/>
                </a:solidFill>
                <a:latin typeface="Roboto"/>
              </a:rPr>
              <a:t>autres</a:t>
            </a:r>
            <a:r>
              <a:rPr sz="1300" b="0" i="0" dirty="0">
                <a:solidFill>
                  <a:srgbClr val="555555"/>
                </a:solidFill>
                <a:latin typeface="Roboto"/>
              </a:rPr>
              <a:t>.</a:t>
            </a:r>
          </a:p>
          <a:p>
            <a:pPr algn="l">
              <a:lnSpc>
                <a:spcPct val="130000"/>
              </a:lnSpc>
              <a:spcAft>
                <a:spcPts val="1200"/>
              </a:spcAft>
            </a:pPr>
            <a:r>
              <a:rPr sz="1300" b="0" i="0" dirty="0" err="1">
                <a:solidFill>
                  <a:srgbClr val="555555"/>
                </a:solidFill>
                <a:latin typeface="Roboto"/>
              </a:rPr>
              <a:t>Convaincue</a:t>
            </a:r>
            <a:r>
              <a:rPr sz="1300" b="0" i="0" dirty="0">
                <a:solidFill>
                  <a:srgbClr val="555555"/>
                </a:solidFill>
                <a:latin typeface="Roboto"/>
              </a:rPr>
              <a:t> et </a:t>
            </a:r>
            <a:r>
              <a:rPr sz="1300" b="0" i="0" dirty="0" err="1">
                <a:solidFill>
                  <a:srgbClr val="555555"/>
                </a:solidFill>
                <a:latin typeface="Roboto"/>
              </a:rPr>
              <a:t>passionnée</a:t>
            </a:r>
            <a:r>
              <a:rPr sz="1300" b="0" i="0" dirty="0">
                <a:solidFill>
                  <a:srgbClr val="555555"/>
                </a:solidFill>
                <a:latin typeface="Roboto"/>
              </a:rPr>
              <a:t> par </a:t>
            </a:r>
            <a:r>
              <a:rPr sz="1300" b="0" i="0" dirty="0" err="1">
                <a:solidFill>
                  <a:srgbClr val="555555"/>
                </a:solidFill>
                <a:latin typeface="Roboto"/>
              </a:rPr>
              <a:t>ce</a:t>
            </a:r>
            <a:r>
              <a:rPr sz="1300" b="0" i="0" dirty="0">
                <a:solidFill>
                  <a:srgbClr val="555555"/>
                </a:solidFill>
                <a:latin typeface="Roboto"/>
              </a:rPr>
              <a:t> </a:t>
            </a:r>
            <a:r>
              <a:rPr sz="1300" b="0" i="0" dirty="0" err="1">
                <a:solidFill>
                  <a:srgbClr val="555555"/>
                </a:solidFill>
                <a:latin typeface="Roboto"/>
              </a:rPr>
              <a:t>sujet</a:t>
            </a:r>
            <a:r>
              <a:rPr sz="1300" b="0" i="0" dirty="0">
                <a:solidFill>
                  <a:srgbClr val="555555"/>
                </a:solidFill>
                <a:latin typeface="Roboto"/>
              </a:rPr>
              <a:t>, je propose un ensemble de formations pensées et </a:t>
            </a:r>
            <a:r>
              <a:rPr sz="1300" b="0" i="0" dirty="0" err="1">
                <a:solidFill>
                  <a:srgbClr val="555555"/>
                </a:solidFill>
                <a:latin typeface="Roboto"/>
              </a:rPr>
              <a:t>construites</a:t>
            </a:r>
            <a:r>
              <a:rPr sz="1300" b="0" i="0" dirty="0">
                <a:solidFill>
                  <a:srgbClr val="555555"/>
                </a:solidFill>
                <a:latin typeface="Roboto"/>
              </a:rPr>
              <a:t> avec vous, au plus près des </a:t>
            </a:r>
            <a:r>
              <a:rPr sz="1300" b="0" i="0" dirty="0" err="1">
                <a:solidFill>
                  <a:srgbClr val="555555"/>
                </a:solidFill>
                <a:latin typeface="Roboto"/>
              </a:rPr>
              <a:t>attentes</a:t>
            </a:r>
            <a:r>
              <a:rPr sz="1300" b="0" i="0" dirty="0">
                <a:solidFill>
                  <a:srgbClr val="555555"/>
                </a:solidFill>
                <a:latin typeface="Roboto"/>
              </a:rPr>
              <a:t> de </a:t>
            </a:r>
            <a:r>
              <a:rPr sz="1300" b="0" i="0" dirty="0" err="1">
                <a:solidFill>
                  <a:srgbClr val="555555"/>
                </a:solidFill>
                <a:latin typeface="Roboto"/>
              </a:rPr>
              <a:t>chaque</a:t>
            </a:r>
            <a:r>
              <a:rPr sz="1300" b="0" i="0" dirty="0">
                <a:solidFill>
                  <a:srgbClr val="555555"/>
                </a:solidFill>
                <a:latin typeface="Roboto"/>
              </a:rPr>
              <a:t> client..</a:t>
            </a:r>
          </a:p>
        </p:txBody>
      </p:sp>
      <p:sp>
        <p:nvSpPr>
          <p:cNvPr id="8" name="TextBox 7"/>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9" name="TextBox 8"/>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2 / 12</a:t>
            </a:r>
          </a:p>
        </p:txBody>
      </p:sp>
      <p:sp>
        <p:nvSpPr>
          <p:cNvPr id="10" name="Rectangle 9"/>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5486400" cy="6858000"/>
          </a:xfrm>
          <a:prstGeom prst="rect">
            <a:avLst/>
          </a:prstGeom>
          <a:solidFill>
            <a:srgbClr val="F7E5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5486400" y="0"/>
            <a:ext cx="6705295" cy="6858000"/>
          </a:xfrm>
          <a:prstGeom prst="rect">
            <a:avLst/>
          </a:prstGeom>
          <a:solidFill>
            <a:srgbClr val="464D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p:cNvSpPr/>
          <p:nvPr/>
        </p:nvSpPr>
        <p:spPr>
          <a:xfrm>
            <a:off x="10362895" y="5029200"/>
            <a:ext cx="2377440" cy="2377440"/>
          </a:xfrm>
          <a:prstGeom prst="ellipse">
            <a:avLst/>
          </a:prstGeom>
          <a:solidFill>
            <a:srgbClr val="685A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31520" y="2103120"/>
            <a:ext cx="4206240" cy="1828800"/>
          </a:xfrm>
          <a:prstGeom prst="rect">
            <a:avLst/>
          </a:prstGeom>
          <a:noFill/>
        </p:spPr>
        <p:txBody>
          <a:bodyPr wrap="square" lIns="0" tIns="0" rIns="0" bIns="0" anchor="t">
            <a:spAutoFit/>
          </a:bodyPr>
          <a:lstStyle/>
          <a:p>
            <a:pPr algn="l">
              <a:lnSpc>
                <a:spcPct val="100000"/>
              </a:lnSpc>
              <a:spcAft>
                <a:spcPts val="0"/>
              </a:spcAft>
            </a:pPr>
            <a:r>
              <a:rPr sz="8000" b="1" i="1" dirty="0">
                <a:solidFill>
                  <a:srgbClr val="B8798E"/>
                </a:solidFill>
                <a:latin typeface="Playfair Display"/>
              </a:rPr>
              <a:t>92</a:t>
            </a:r>
          </a:p>
        </p:txBody>
      </p:sp>
      <p:sp>
        <p:nvSpPr>
          <p:cNvPr id="6" name="TextBox 5"/>
          <p:cNvSpPr txBox="1"/>
          <p:nvPr/>
        </p:nvSpPr>
        <p:spPr>
          <a:xfrm>
            <a:off x="731520" y="1371600"/>
            <a:ext cx="2743200" cy="914400"/>
          </a:xfrm>
          <a:prstGeom prst="rect">
            <a:avLst/>
          </a:prstGeom>
          <a:noFill/>
        </p:spPr>
        <p:txBody>
          <a:bodyPr wrap="square" lIns="0" tIns="0" rIns="0" bIns="0" anchor="t">
            <a:spAutoFit/>
          </a:bodyPr>
          <a:lstStyle/>
          <a:p>
            <a:pPr algn="l">
              <a:lnSpc>
                <a:spcPct val="100000"/>
              </a:lnSpc>
              <a:spcAft>
                <a:spcPts val="0"/>
              </a:spcAft>
            </a:pPr>
            <a:r>
              <a:rPr sz="3400" b="1" i="0">
                <a:solidFill>
                  <a:srgbClr val="464D4A"/>
                </a:solidFill>
                <a:latin typeface="Playfair Display"/>
              </a:rPr>
              <a:t>%</a:t>
            </a:r>
          </a:p>
        </p:txBody>
      </p:sp>
      <p:sp>
        <p:nvSpPr>
          <p:cNvPr id="7" name="TextBox 6"/>
          <p:cNvSpPr txBox="1"/>
          <p:nvPr/>
        </p:nvSpPr>
        <p:spPr>
          <a:xfrm>
            <a:off x="777240" y="3794760"/>
            <a:ext cx="4114800" cy="822960"/>
          </a:xfrm>
          <a:prstGeom prst="rect">
            <a:avLst/>
          </a:prstGeom>
          <a:noFill/>
        </p:spPr>
        <p:txBody>
          <a:bodyPr wrap="square" lIns="0" tIns="0" rIns="0" bIns="0" anchor="t">
            <a:spAutoFit/>
          </a:bodyPr>
          <a:lstStyle/>
          <a:p>
            <a:pPr algn="l">
              <a:lnSpc>
                <a:spcPct val="120000"/>
              </a:lnSpc>
              <a:spcAft>
                <a:spcPts val="0"/>
              </a:spcAft>
            </a:pPr>
            <a:r>
              <a:rPr sz="1400" b="0" i="1">
                <a:solidFill>
                  <a:srgbClr val="464D4A"/>
                </a:solidFill>
                <a:latin typeface="Playfair Display"/>
              </a:rPr>
              <a:t>des recruteurs estiment que les soft skills sont aussi importantes, voire plus, que les compétences techniques.</a:t>
            </a:r>
          </a:p>
        </p:txBody>
      </p:sp>
      <p:sp>
        <p:nvSpPr>
          <p:cNvPr id="8" name="TextBox 7"/>
          <p:cNvSpPr txBox="1"/>
          <p:nvPr/>
        </p:nvSpPr>
        <p:spPr>
          <a:xfrm>
            <a:off x="6035040" y="1828800"/>
            <a:ext cx="914400" cy="640080"/>
          </a:xfrm>
          <a:prstGeom prst="rect">
            <a:avLst/>
          </a:prstGeom>
          <a:noFill/>
        </p:spPr>
        <p:txBody>
          <a:bodyPr wrap="square" lIns="0" tIns="0" rIns="0" bIns="0" anchor="t">
            <a:spAutoFit/>
          </a:bodyPr>
          <a:lstStyle/>
          <a:p>
            <a:pPr algn="l">
              <a:lnSpc>
                <a:spcPct val="100000"/>
              </a:lnSpc>
              <a:spcAft>
                <a:spcPts val="0"/>
              </a:spcAft>
            </a:pPr>
            <a:r>
              <a:rPr sz="4000" b="1" i="0">
                <a:solidFill>
                  <a:srgbClr val="B8798E"/>
                </a:solidFill>
                <a:latin typeface="Playfair Display"/>
              </a:rPr>
              <a:t>“</a:t>
            </a:r>
          </a:p>
        </p:txBody>
      </p:sp>
      <p:sp>
        <p:nvSpPr>
          <p:cNvPr id="9" name="TextBox 8"/>
          <p:cNvSpPr txBox="1"/>
          <p:nvPr/>
        </p:nvSpPr>
        <p:spPr>
          <a:xfrm>
            <a:off x="6035040" y="2468880"/>
            <a:ext cx="5242255" cy="1828800"/>
          </a:xfrm>
          <a:prstGeom prst="rect">
            <a:avLst/>
          </a:prstGeom>
          <a:noFill/>
        </p:spPr>
        <p:txBody>
          <a:bodyPr wrap="square" lIns="0" tIns="0" rIns="0" bIns="0" anchor="t">
            <a:spAutoFit/>
          </a:bodyPr>
          <a:lstStyle/>
          <a:p>
            <a:pPr algn="l">
              <a:lnSpc>
                <a:spcPct val="125000"/>
              </a:lnSpc>
              <a:spcAft>
                <a:spcPts val="0"/>
              </a:spcAft>
            </a:pPr>
            <a:r>
              <a:rPr sz="1700" b="1" i="1">
                <a:solidFill>
                  <a:srgbClr val="FFFFFF"/>
                </a:solidFill>
                <a:latin typeface="Playfair Display"/>
              </a:rPr>
              <a:t>Convaincue que la théorie seule ne suffit pas, je mêle apports concrets et mises en situation pour que chacun vive et incarne les notions abordées.</a:t>
            </a:r>
          </a:p>
        </p:txBody>
      </p:sp>
      <p:sp>
        <p:nvSpPr>
          <p:cNvPr id="10" name="Rectangle 9"/>
          <p:cNvSpPr/>
          <p:nvPr/>
        </p:nvSpPr>
        <p:spPr>
          <a:xfrm>
            <a:off x="6035040" y="4160520"/>
            <a:ext cx="1097280" cy="1905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6035040" y="4297680"/>
            <a:ext cx="3657600" cy="365760"/>
          </a:xfrm>
          <a:prstGeom prst="rect">
            <a:avLst/>
          </a:prstGeom>
          <a:noFill/>
        </p:spPr>
        <p:txBody>
          <a:bodyPr wrap="square" lIns="0" tIns="0" rIns="0" bIns="0" anchor="t">
            <a:spAutoFit/>
          </a:bodyPr>
          <a:lstStyle/>
          <a:p>
            <a:pPr algn="l">
              <a:lnSpc>
                <a:spcPct val="100000"/>
              </a:lnSpc>
              <a:spcAft>
                <a:spcPts val="0"/>
              </a:spcAft>
            </a:pPr>
            <a:r>
              <a:rPr sz="1000" b="1" i="0">
                <a:solidFill>
                  <a:srgbClr val="B8798E"/>
                </a:solidFill>
                <a:latin typeface="Roboto"/>
              </a:rPr>
              <a:t>SOURCE — ENQUÊTE LINKEDIN</a:t>
            </a:r>
          </a:p>
        </p:txBody>
      </p:sp>
      <p:sp>
        <p:nvSpPr>
          <p:cNvPr id="12" name="TextBox 11"/>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13" name="TextBox 12"/>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3 / 12</a:t>
            </a:r>
          </a:p>
        </p:txBody>
      </p:sp>
      <p:sp>
        <p:nvSpPr>
          <p:cNvPr id="14" name="Rectangle 13"/>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169277"/>
          </a:xfrm>
          <a:prstGeom prst="rect">
            <a:avLst/>
          </a:prstGeom>
          <a:noFill/>
        </p:spPr>
        <p:txBody>
          <a:bodyPr wrap="square" lIns="0" tIns="0" rIns="0" bIns="0" anchor="t">
            <a:spAutoFit/>
          </a:bodyPr>
          <a:lstStyle/>
          <a:p>
            <a:pPr algn="l">
              <a:lnSpc>
                <a:spcPct val="100000"/>
              </a:lnSpc>
              <a:spcAft>
                <a:spcPts val="0"/>
              </a:spcAft>
            </a:pPr>
            <a:r>
              <a:rPr lang="fr-FR" sz="1100" b="1" dirty="0">
                <a:solidFill>
                  <a:srgbClr val="B8798E"/>
                </a:solidFill>
                <a:latin typeface="Roboto"/>
              </a:rPr>
              <a:t>MON</a:t>
            </a:r>
            <a:r>
              <a:rPr sz="1100" b="1" i="0" dirty="0">
                <a:solidFill>
                  <a:srgbClr val="B8798E"/>
                </a:solidFill>
                <a:latin typeface="Roboto"/>
              </a:rPr>
              <a:t> APPROCHE</a:t>
            </a:r>
          </a:p>
        </p:txBody>
      </p:sp>
      <p:sp>
        <p:nvSpPr>
          <p:cNvPr id="3" name="TextBox 2"/>
          <p:cNvSpPr txBox="1"/>
          <p:nvPr/>
        </p:nvSpPr>
        <p:spPr>
          <a:xfrm>
            <a:off x="502920" y="713232"/>
            <a:ext cx="9692640" cy="841705"/>
          </a:xfrm>
          <a:prstGeom prst="rect">
            <a:avLst/>
          </a:prstGeom>
          <a:noFill/>
        </p:spPr>
        <p:txBody>
          <a:bodyPr wrap="square" lIns="0" tIns="0" rIns="0" bIns="0" anchor="t">
            <a:spAutoFit/>
          </a:bodyPr>
          <a:lstStyle/>
          <a:p>
            <a:pPr>
              <a:lnSpc>
                <a:spcPct val="105000"/>
              </a:lnSpc>
            </a:pPr>
            <a:r>
              <a:rPr lang="fr-FR" sz="2700" b="1" dirty="0">
                <a:solidFill>
                  <a:srgbClr val="464D4A"/>
                </a:solidFill>
                <a:latin typeface="Playfair Display"/>
              </a:rPr>
              <a:t>Une pédagogie ancrée dans le réel</a:t>
            </a:r>
          </a:p>
          <a:p>
            <a:pPr algn="l">
              <a:lnSpc>
                <a:spcPct val="105000"/>
              </a:lnSpc>
              <a:spcAft>
                <a:spcPts val="0"/>
              </a:spcAft>
            </a:pPr>
            <a:endParaRPr sz="2700" b="1" i="0" dirty="0">
              <a:solidFill>
                <a:srgbClr val="464D4A"/>
              </a:solidFill>
              <a:latin typeface="Playfair Display"/>
            </a:endParaRP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5975" y="1408827"/>
            <a:ext cx="9601200" cy="615553"/>
          </a:xfrm>
          <a:prstGeom prst="rect">
            <a:avLst/>
          </a:prstGeom>
          <a:noFill/>
        </p:spPr>
        <p:txBody>
          <a:bodyPr wrap="square" lIns="0" tIns="0" rIns="0" bIns="0" anchor="t">
            <a:spAutoFit/>
          </a:bodyPr>
          <a:lstStyle/>
          <a:p>
            <a:pPr fontAlgn="base"/>
            <a:r>
              <a:rPr lang="fr-FR" sz="1300" i="1" dirty="0">
                <a:solidFill>
                  <a:srgbClr val="555555"/>
                </a:solidFill>
                <a:latin typeface="Playfair Display"/>
              </a:rPr>
              <a:t>L’objectif n’est pas de “savoir”, mais de savoir faire autrement.</a:t>
            </a:r>
          </a:p>
          <a:p>
            <a:r>
              <a:rPr lang="fr-FR" sz="1400" dirty="0"/>
              <a:t> </a:t>
            </a:r>
          </a:p>
          <a:p>
            <a:pPr algn="l">
              <a:lnSpc>
                <a:spcPct val="100000"/>
              </a:lnSpc>
              <a:spcAft>
                <a:spcPts val="0"/>
              </a:spcAft>
            </a:pPr>
            <a:endParaRPr sz="1300" b="0" i="1" dirty="0">
              <a:solidFill>
                <a:srgbClr val="555555"/>
              </a:solidFill>
              <a:latin typeface="Playfair Display"/>
            </a:endParaRP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TextBox 6"/>
          <p:cNvSpPr txBox="1"/>
          <p:nvPr/>
        </p:nvSpPr>
        <p:spPr>
          <a:xfrm>
            <a:off x="502920" y="2084832"/>
            <a:ext cx="10241280" cy="2237279"/>
          </a:xfrm>
          <a:prstGeom prst="rect">
            <a:avLst/>
          </a:prstGeom>
          <a:noFill/>
        </p:spPr>
        <p:txBody>
          <a:bodyPr wrap="square" lIns="0" tIns="0" rIns="0" bIns="0" anchor="t">
            <a:spAutoFit/>
          </a:bodyPr>
          <a:lstStyle/>
          <a:p>
            <a:pPr fontAlgn="base"/>
            <a:r>
              <a:rPr lang="fr-FR" sz="1300" dirty="0">
                <a:solidFill>
                  <a:srgbClr val="555555"/>
                </a:solidFill>
                <a:latin typeface="Roboto"/>
              </a:rPr>
              <a:t>Mes formations ne sont ni théoriques ni descendantes.</a:t>
            </a:r>
          </a:p>
          <a:p>
            <a:pPr fontAlgn="base"/>
            <a:endParaRPr lang="fr-FR" sz="1300" dirty="0">
              <a:solidFill>
                <a:srgbClr val="555555"/>
              </a:solidFill>
              <a:latin typeface="Roboto"/>
            </a:endParaRPr>
          </a:p>
          <a:p>
            <a:pPr fontAlgn="base"/>
            <a:r>
              <a:rPr lang="fr-FR" sz="1300" dirty="0">
                <a:solidFill>
                  <a:srgbClr val="555555"/>
                </a:solidFill>
                <a:latin typeface="Roboto"/>
              </a:rPr>
              <a:t>Elles reposent sur :</a:t>
            </a:r>
          </a:p>
          <a:p>
            <a:pPr fontAlgn="base"/>
            <a:endParaRPr lang="fr-FR" sz="1300" dirty="0">
              <a:solidFill>
                <a:srgbClr val="555555"/>
              </a:solidFill>
              <a:latin typeface="Roboto"/>
            </a:endParaRPr>
          </a:p>
          <a:p>
            <a:pPr marL="285750" lvl="0" indent="-285750" fontAlgn="base">
              <a:buFont typeface="Arial" panose="020B0604020202020204" pitchFamily="34" charset="0"/>
              <a:buChar char="•"/>
            </a:pPr>
            <a:r>
              <a:rPr lang="fr-FR" sz="1300" dirty="0">
                <a:solidFill>
                  <a:srgbClr val="555555"/>
                </a:solidFill>
                <a:latin typeface="Roboto"/>
              </a:rPr>
              <a:t>des apports clairs et structurés</a:t>
            </a:r>
          </a:p>
          <a:p>
            <a:pPr marL="285750" lvl="0" indent="-285750" fontAlgn="base">
              <a:buFont typeface="Arial" panose="020B0604020202020204" pitchFamily="34" charset="0"/>
              <a:buChar char="•"/>
            </a:pPr>
            <a:r>
              <a:rPr lang="fr-FR" sz="1300" dirty="0">
                <a:solidFill>
                  <a:srgbClr val="555555"/>
                </a:solidFill>
                <a:latin typeface="Roboto"/>
              </a:rPr>
              <a:t>des mises en situation concrètes</a:t>
            </a:r>
          </a:p>
          <a:p>
            <a:pPr marL="285750" lvl="0" indent="-285750" fontAlgn="base">
              <a:buFont typeface="Arial" panose="020B0604020202020204" pitchFamily="34" charset="0"/>
              <a:buChar char="•"/>
            </a:pPr>
            <a:r>
              <a:rPr lang="fr-FR" sz="1300" dirty="0">
                <a:solidFill>
                  <a:srgbClr val="555555"/>
                </a:solidFill>
                <a:latin typeface="Roboto"/>
              </a:rPr>
              <a:t>des échanges entre participants</a:t>
            </a:r>
          </a:p>
          <a:p>
            <a:pPr marL="285750" lvl="0" indent="-285750" fontAlgn="base">
              <a:buFont typeface="Arial" panose="020B0604020202020204" pitchFamily="34" charset="0"/>
              <a:buChar char="•"/>
            </a:pPr>
            <a:r>
              <a:rPr lang="fr-FR" sz="1300" dirty="0">
                <a:solidFill>
                  <a:srgbClr val="555555"/>
                </a:solidFill>
                <a:latin typeface="Roboto"/>
              </a:rPr>
              <a:t>des cas réels issus du terrain</a:t>
            </a:r>
          </a:p>
          <a:p>
            <a:pPr marL="285750" lvl="0" indent="-285750" fontAlgn="base">
              <a:buFont typeface="Arial" panose="020B0604020202020204" pitchFamily="34" charset="0"/>
              <a:buChar char="•"/>
            </a:pPr>
            <a:r>
              <a:rPr lang="fr-FR" sz="1300" dirty="0">
                <a:solidFill>
                  <a:srgbClr val="555555"/>
                </a:solidFill>
                <a:latin typeface="Roboto"/>
              </a:rPr>
              <a:t>une pédagogie active et engageante</a:t>
            </a:r>
          </a:p>
          <a:p>
            <a:pPr fontAlgn="base"/>
            <a:r>
              <a:rPr lang="fr-FR" sz="1300" dirty="0">
                <a:solidFill>
                  <a:srgbClr val="555555"/>
                </a:solidFill>
                <a:latin typeface="Roboto"/>
              </a:rPr>
              <a:t> </a:t>
            </a:r>
          </a:p>
          <a:p>
            <a:pPr algn="l">
              <a:lnSpc>
                <a:spcPct val="130000"/>
              </a:lnSpc>
              <a:spcAft>
                <a:spcPts val="1200"/>
              </a:spcAft>
            </a:pPr>
            <a:endParaRPr sz="1300" b="0" i="0" dirty="0">
              <a:solidFill>
                <a:srgbClr val="555555"/>
              </a:solidFill>
              <a:latin typeface="Roboto"/>
            </a:endParaRPr>
          </a:p>
        </p:txBody>
      </p:sp>
      <p:sp>
        <p:nvSpPr>
          <p:cNvPr id="8" name="TextBox 7"/>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9" name="TextBox 8"/>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4 / 12</a:t>
            </a:r>
          </a:p>
        </p:txBody>
      </p:sp>
      <p:sp>
        <p:nvSpPr>
          <p:cNvPr id="10" name="Rectangle 9"/>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OBJECTIFS PÉDAGOGIQUES</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À l'issue de la formation, vous saurez</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4 compétences clés développées durant l'atelier</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ounded Rectangle 6"/>
          <p:cNvSpPr/>
          <p:nvPr/>
        </p:nvSpPr>
        <p:spPr>
          <a:xfrm>
            <a:off x="502920" y="2084831"/>
            <a:ext cx="546354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685800" y="2173037"/>
            <a:ext cx="5097780" cy="461665"/>
          </a:xfrm>
          <a:prstGeom prst="rect">
            <a:avLst/>
          </a:prstGeom>
          <a:noFill/>
        </p:spPr>
        <p:txBody>
          <a:bodyPr wrap="square" lIns="0" tIns="0" rIns="0" bIns="0" anchor="t">
            <a:spAutoFit/>
          </a:bodyPr>
          <a:lstStyle/>
          <a:p>
            <a:pPr algn="l">
              <a:lnSpc>
                <a:spcPct val="100000"/>
              </a:lnSpc>
              <a:spcAft>
                <a:spcPts val="0"/>
              </a:spcAft>
            </a:pPr>
            <a:r>
              <a:rPr sz="3000" b="1" i="1" dirty="0">
                <a:solidFill>
                  <a:srgbClr val="B8798E"/>
                </a:solidFill>
                <a:latin typeface="Playfair Display"/>
              </a:rPr>
              <a:t>01</a:t>
            </a:r>
          </a:p>
        </p:txBody>
      </p:sp>
      <p:sp>
        <p:nvSpPr>
          <p:cNvPr id="9" name="Oval 8"/>
          <p:cNvSpPr/>
          <p:nvPr/>
        </p:nvSpPr>
        <p:spPr>
          <a:xfrm>
            <a:off x="795528" y="2862071"/>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685800" y="2999231"/>
            <a:ext cx="509778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Prendre du recul sur sa posture d'avocat entrepreneur et dépasser la culpabilité</a:t>
            </a:r>
          </a:p>
        </p:txBody>
      </p:sp>
      <p:sp>
        <p:nvSpPr>
          <p:cNvPr id="11" name="Rounded Rectangle 10"/>
          <p:cNvSpPr/>
          <p:nvPr/>
        </p:nvSpPr>
        <p:spPr>
          <a:xfrm>
            <a:off x="6222492" y="2084831"/>
            <a:ext cx="546354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6423660" y="2157983"/>
            <a:ext cx="5097780" cy="640080"/>
          </a:xfrm>
          <a:prstGeom prst="rect">
            <a:avLst/>
          </a:prstGeom>
          <a:noFill/>
        </p:spPr>
        <p:txBody>
          <a:bodyPr wrap="square" lIns="0" tIns="0" rIns="0" bIns="0" anchor="t">
            <a:spAutoFit/>
          </a:bodyPr>
          <a:lstStyle/>
          <a:p>
            <a:pPr algn="l">
              <a:lnSpc>
                <a:spcPct val="100000"/>
              </a:lnSpc>
              <a:spcAft>
                <a:spcPts val="0"/>
              </a:spcAft>
            </a:pPr>
            <a:r>
              <a:rPr sz="3000" b="1" i="1" dirty="0">
                <a:solidFill>
                  <a:srgbClr val="B8798E"/>
                </a:solidFill>
                <a:latin typeface="Playfair Display"/>
              </a:rPr>
              <a:t>02</a:t>
            </a:r>
          </a:p>
        </p:txBody>
      </p:sp>
      <p:sp>
        <p:nvSpPr>
          <p:cNvPr id="13" name="Oval 12"/>
          <p:cNvSpPr/>
          <p:nvPr/>
        </p:nvSpPr>
        <p:spPr>
          <a:xfrm>
            <a:off x="6515100" y="2862071"/>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6405372" y="2999231"/>
            <a:ext cx="509778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Mieux se connaître pour organiser son activité en cohérence avec soi</a:t>
            </a:r>
          </a:p>
        </p:txBody>
      </p:sp>
      <p:sp>
        <p:nvSpPr>
          <p:cNvPr id="15" name="Rounded Rectangle 14"/>
          <p:cNvSpPr/>
          <p:nvPr/>
        </p:nvSpPr>
        <p:spPr>
          <a:xfrm>
            <a:off x="502920" y="3758184"/>
            <a:ext cx="546354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704088" y="3831336"/>
            <a:ext cx="5097780" cy="640080"/>
          </a:xfrm>
          <a:prstGeom prst="rect">
            <a:avLst/>
          </a:prstGeom>
          <a:noFill/>
        </p:spPr>
        <p:txBody>
          <a:bodyPr wrap="square" lIns="0" tIns="0" rIns="0" bIns="0" anchor="t">
            <a:spAutoFit/>
          </a:bodyPr>
          <a:lstStyle/>
          <a:p>
            <a:pPr algn="l">
              <a:lnSpc>
                <a:spcPct val="100000"/>
              </a:lnSpc>
              <a:spcAft>
                <a:spcPts val="0"/>
              </a:spcAft>
            </a:pPr>
            <a:r>
              <a:rPr sz="3000" b="1" i="1">
                <a:solidFill>
                  <a:srgbClr val="B8798E"/>
                </a:solidFill>
                <a:latin typeface="Playfair Display"/>
              </a:rPr>
              <a:t>03</a:t>
            </a:r>
          </a:p>
        </p:txBody>
      </p:sp>
      <p:sp>
        <p:nvSpPr>
          <p:cNvPr id="17" name="Oval 16"/>
          <p:cNvSpPr/>
          <p:nvPr/>
        </p:nvSpPr>
        <p:spPr>
          <a:xfrm>
            <a:off x="795528" y="4535424"/>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685800" y="4672584"/>
            <a:ext cx="509778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Faire le bilan objectif de son activité sur l'ensemble de ses pans clés</a:t>
            </a:r>
          </a:p>
        </p:txBody>
      </p:sp>
      <p:sp>
        <p:nvSpPr>
          <p:cNvPr id="19" name="Rounded Rectangle 18"/>
          <p:cNvSpPr/>
          <p:nvPr/>
        </p:nvSpPr>
        <p:spPr>
          <a:xfrm>
            <a:off x="6222492" y="3758184"/>
            <a:ext cx="546354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6423660" y="3831336"/>
            <a:ext cx="5097780" cy="640080"/>
          </a:xfrm>
          <a:prstGeom prst="rect">
            <a:avLst/>
          </a:prstGeom>
          <a:noFill/>
        </p:spPr>
        <p:txBody>
          <a:bodyPr wrap="square" lIns="0" tIns="0" rIns="0" bIns="0" anchor="t">
            <a:spAutoFit/>
          </a:bodyPr>
          <a:lstStyle/>
          <a:p>
            <a:pPr algn="l">
              <a:lnSpc>
                <a:spcPct val="100000"/>
              </a:lnSpc>
              <a:spcAft>
                <a:spcPts val="0"/>
              </a:spcAft>
            </a:pPr>
            <a:r>
              <a:rPr sz="3000" b="1" i="1">
                <a:solidFill>
                  <a:srgbClr val="B8798E"/>
                </a:solidFill>
                <a:latin typeface="Playfair Display"/>
              </a:rPr>
              <a:t>04</a:t>
            </a:r>
          </a:p>
        </p:txBody>
      </p:sp>
      <p:sp>
        <p:nvSpPr>
          <p:cNvPr id="21" name="Oval 20"/>
          <p:cNvSpPr/>
          <p:nvPr/>
        </p:nvSpPr>
        <p:spPr>
          <a:xfrm>
            <a:off x="6515100" y="4535424"/>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6405372" y="4672584"/>
            <a:ext cx="509778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Définir des axes de réajustement et ritualiser son pilotage régulier</a:t>
            </a:r>
          </a:p>
        </p:txBody>
      </p:sp>
      <p:sp>
        <p:nvSpPr>
          <p:cNvPr id="31" name="TextBox 30"/>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32" name="TextBox 31"/>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5 / 12</a:t>
            </a:r>
          </a:p>
        </p:txBody>
      </p:sp>
      <p:sp>
        <p:nvSpPr>
          <p:cNvPr id="33" name="Rectangle 32"/>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LE CONTENU — 1/2</a:t>
            </a:r>
          </a:p>
        </p:txBody>
      </p:sp>
      <p:sp>
        <p:nvSpPr>
          <p:cNvPr id="3" name="TextBox 2"/>
          <p:cNvSpPr txBox="1"/>
          <p:nvPr/>
        </p:nvSpPr>
        <p:spPr>
          <a:xfrm>
            <a:off x="502920" y="713232"/>
            <a:ext cx="9692640" cy="405432"/>
          </a:xfrm>
          <a:prstGeom prst="rect">
            <a:avLst/>
          </a:prstGeom>
          <a:noFill/>
        </p:spPr>
        <p:txBody>
          <a:bodyPr wrap="square" lIns="0" tIns="0" rIns="0" bIns="0" anchor="t">
            <a:spAutoFit/>
          </a:bodyPr>
          <a:lstStyle/>
          <a:p>
            <a:pPr algn="l">
              <a:lnSpc>
                <a:spcPct val="105000"/>
              </a:lnSpc>
              <a:spcAft>
                <a:spcPts val="0"/>
              </a:spcAft>
            </a:pPr>
            <a:r>
              <a:rPr sz="2700" b="1" i="0" dirty="0" err="1">
                <a:solidFill>
                  <a:srgbClr val="464D4A"/>
                </a:solidFill>
                <a:latin typeface="Playfair Display"/>
              </a:rPr>
              <a:t>Repenser</a:t>
            </a:r>
            <a:r>
              <a:rPr sz="2700" b="1" i="0" dirty="0">
                <a:solidFill>
                  <a:srgbClr val="464D4A"/>
                </a:solidFill>
                <a:latin typeface="Playfair Display"/>
              </a:rPr>
              <a:t> </a:t>
            </a:r>
            <a:r>
              <a:rPr sz="2700" b="1" i="0" dirty="0" err="1">
                <a:solidFill>
                  <a:srgbClr val="464D4A"/>
                </a:solidFill>
                <a:latin typeface="Playfair Display"/>
              </a:rPr>
              <a:t>sa</a:t>
            </a:r>
            <a:r>
              <a:rPr sz="2700" b="1" i="0" dirty="0">
                <a:solidFill>
                  <a:srgbClr val="464D4A"/>
                </a:solidFill>
                <a:latin typeface="Playfair Display"/>
              </a:rPr>
              <a:t> posture </a:t>
            </a:r>
            <a:r>
              <a:rPr sz="2700" b="1" i="0" dirty="0" err="1">
                <a:solidFill>
                  <a:srgbClr val="464D4A"/>
                </a:solidFill>
                <a:latin typeface="Playfair Display"/>
              </a:rPr>
              <a:t>d'entrepreneur</a:t>
            </a:r>
            <a:endParaRPr sz="2700" b="1" i="0" dirty="0">
              <a:solidFill>
                <a:srgbClr val="464D4A"/>
              </a:solidFill>
              <a:latin typeface="Playfair Display"/>
            </a:endParaRP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comprendre pourquoi et mieux se connaître</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ounded Rectangle 6"/>
          <p:cNvSpPr/>
          <p:nvPr/>
        </p:nvSpPr>
        <p:spPr>
          <a:xfrm>
            <a:off x="502920" y="2039112"/>
            <a:ext cx="5432907"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502920" y="2039112"/>
            <a:ext cx="82296"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4381347" y="2084832"/>
            <a:ext cx="1463040" cy="1188720"/>
          </a:xfrm>
          <a:prstGeom prst="rect">
            <a:avLst/>
          </a:prstGeom>
          <a:noFill/>
        </p:spPr>
        <p:txBody>
          <a:bodyPr wrap="square" lIns="0" tIns="0" rIns="0" bIns="0" anchor="t">
            <a:spAutoFit/>
          </a:bodyPr>
          <a:lstStyle/>
          <a:p>
            <a:pPr algn="r">
              <a:lnSpc>
                <a:spcPct val="100000"/>
              </a:lnSpc>
              <a:spcAft>
                <a:spcPts val="0"/>
              </a:spcAft>
            </a:pPr>
            <a:r>
              <a:rPr sz="6000" b="1" i="1">
                <a:solidFill>
                  <a:srgbClr val="F7E5E5"/>
                </a:solidFill>
                <a:latin typeface="Playfair Display"/>
              </a:rPr>
              <a:t>01</a:t>
            </a:r>
          </a:p>
        </p:txBody>
      </p:sp>
      <p:sp>
        <p:nvSpPr>
          <p:cNvPr id="10" name="Oval 9"/>
          <p:cNvSpPr/>
          <p:nvPr/>
        </p:nvSpPr>
        <p:spPr>
          <a:xfrm>
            <a:off x="822960" y="2313432"/>
            <a:ext cx="566928" cy="566928"/>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822960" y="3044952"/>
            <a:ext cx="4792827" cy="274320"/>
          </a:xfrm>
          <a:prstGeom prst="rect">
            <a:avLst/>
          </a:prstGeom>
          <a:noFill/>
        </p:spPr>
        <p:txBody>
          <a:bodyPr wrap="square" lIns="0" tIns="0" rIns="0" bIns="0" anchor="t">
            <a:spAutoFit/>
          </a:bodyPr>
          <a:lstStyle/>
          <a:p>
            <a:pPr algn="l">
              <a:lnSpc>
                <a:spcPct val="100000"/>
              </a:lnSpc>
              <a:spcAft>
                <a:spcPts val="0"/>
              </a:spcAft>
            </a:pPr>
            <a:r>
              <a:rPr sz="1000" b="1" i="0">
                <a:solidFill>
                  <a:srgbClr val="B8798E"/>
                </a:solidFill>
                <a:latin typeface="Roboto"/>
              </a:rPr>
              <a:t>MODULE 1</a:t>
            </a:r>
          </a:p>
        </p:txBody>
      </p:sp>
      <p:sp>
        <p:nvSpPr>
          <p:cNvPr id="13" name="TextBox 12"/>
          <p:cNvSpPr txBox="1"/>
          <p:nvPr/>
        </p:nvSpPr>
        <p:spPr>
          <a:xfrm>
            <a:off x="822960" y="3319272"/>
            <a:ext cx="4792827" cy="274320"/>
          </a:xfrm>
          <a:prstGeom prst="rect">
            <a:avLst/>
          </a:prstGeom>
          <a:noFill/>
        </p:spPr>
        <p:txBody>
          <a:bodyPr wrap="square" lIns="0" tIns="0" rIns="0" bIns="0" anchor="t">
            <a:spAutoFit/>
          </a:bodyPr>
          <a:lstStyle/>
          <a:p>
            <a:pPr algn="l">
              <a:lnSpc>
                <a:spcPct val="100000"/>
              </a:lnSpc>
              <a:spcAft>
                <a:spcPts val="0"/>
              </a:spcAft>
            </a:pPr>
            <a:r>
              <a:rPr sz="1150" b="0" i="1">
                <a:solidFill>
                  <a:srgbClr val="555555"/>
                </a:solidFill>
                <a:latin typeface="Playfair Display"/>
              </a:rPr>
              <a:t>Posture</a:t>
            </a:r>
          </a:p>
        </p:txBody>
      </p:sp>
      <p:sp>
        <p:nvSpPr>
          <p:cNvPr id="14" name="TextBox 13"/>
          <p:cNvSpPr txBox="1"/>
          <p:nvPr/>
        </p:nvSpPr>
        <p:spPr>
          <a:xfrm>
            <a:off x="822960" y="3639312"/>
            <a:ext cx="4792827" cy="777240"/>
          </a:xfrm>
          <a:prstGeom prst="rect">
            <a:avLst/>
          </a:prstGeom>
          <a:noFill/>
        </p:spPr>
        <p:txBody>
          <a:bodyPr wrap="square" lIns="0" tIns="0" rIns="0" bIns="0" anchor="t">
            <a:spAutoFit/>
          </a:bodyPr>
          <a:lstStyle/>
          <a:p>
            <a:pPr algn="l">
              <a:lnSpc>
                <a:spcPct val="105000"/>
              </a:lnSpc>
              <a:spcAft>
                <a:spcPts val="0"/>
              </a:spcAft>
            </a:pPr>
            <a:r>
              <a:rPr sz="1700" b="1" i="1">
                <a:solidFill>
                  <a:srgbClr val="464D4A"/>
                </a:solidFill>
                <a:latin typeface="Playfair Display"/>
              </a:rPr>
              <a:t>Pourquoi repenser son activité ?</a:t>
            </a:r>
          </a:p>
        </p:txBody>
      </p:sp>
      <p:sp>
        <p:nvSpPr>
          <p:cNvPr id="15" name="TextBox 14"/>
          <p:cNvSpPr txBox="1"/>
          <p:nvPr/>
        </p:nvSpPr>
        <p:spPr>
          <a:xfrm>
            <a:off x="822960" y="4553712"/>
            <a:ext cx="4792827" cy="274320"/>
          </a:xfrm>
          <a:prstGeom prst="rect">
            <a:avLst/>
          </a:prstGeom>
          <a:noFill/>
        </p:spPr>
        <p:txBody>
          <a:bodyPr wrap="square" lIns="0" tIns="0" rIns="0" bIns="0" anchor="t">
            <a:spAutoFit/>
          </a:bodyPr>
          <a:lstStyle/>
          <a:p>
            <a:pPr algn="l">
              <a:lnSpc>
                <a:spcPct val="100000"/>
              </a:lnSpc>
              <a:spcAft>
                <a:spcPts val="0"/>
              </a:spcAft>
            </a:pPr>
            <a:r>
              <a:rPr sz="950" b="1" i="0">
                <a:solidFill>
                  <a:srgbClr val="B8798E"/>
                </a:solidFill>
                <a:latin typeface="Roboto"/>
              </a:rPr>
              <a:t>OBJECTIFS</a:t>
            </a:r>
          </a:p>
        </p:txBody>
      </p:sp>
      <p:sp>
        <p:nvSpPr>
          <p:cNvPr id="16" name="TextBox 15"/>
          <p:cNvSpPr txBox="1"/>
          <p:nvPr/>
        </p:nvSpPr>
        <p:spPr>
          <a:xfrm>
            <a:off x="822960" y="4809744"/>
            <a:ext cx="4792827" cy="372987"/>
          </a:xfrm>
          <a:prstGeom prst="rect">
            <a:avLst/>
          </a:prstGeom>
          <a:noFill/>
        </p:spPr>
        <p:txBody>
          <a:bodyPr wrap="square" lIns="0" tIns="0" rIns="0" bIns="0" anchor="t">
            <a:spAutoFit/>
          </a:bodyPr>
          <a:lstStyle/>
          <a:p>
            <a:pPr algn="l">
              <a:lnSpc>
                <a:spcPct val="120000"/>
              </a:lnSpc>
              <a:spcAft>
                <a:spcPts val="0"/>
              </a:spcAft>
            </a:pPr>
            <a:r>
              <a:rPr sz="1050" b="0" i="0" dirty="0">
                <a:solidFill>
                  <a:srgbClr val="464D4A"/>
                </a:solidFill>
                <a:latin typeface="Roboto"/>
              </a:rPr>
              <a:t>Adopter la posture </a:t>
            </a:r>
            <a:r>
              <a:rPr sz="1050" b="0" i="0" dirty="0" err="1">
                <a:solidFill>
                  <a:srgbClr val="464D4A"/>
                </a:solidFill>
                <a:latin typeface="Roboto"/>
              </a:rPr>
              <a:t>d'entrepreneur</a:t>
            </a:r>
            <a:r>
              <a:rPr sz="1050" b="0" i="0" dirty="0">
                <a:solidFill>
                  <a:srgbClr val="464D4A"/>
                </a:solidFill>
                <a:latin typeface="Roboto"/>
              </a:rPr>
              <a:t>, se </a:t>
            </a:r>
            <a:r>
              <a:rPr sz="1050" b="0" i="0" dirty="0" err="1">
                <a:solidFill>
                  <a:srgbClr val="464D4A"/>
                </a:solidFill>
                <a:latin typeface="Roboto"/>
              </a:rPr>
              <a:t>déculpabiliser</a:t>
            </a:r>
            <a:r>
              <a:rPr sz="1050" b="0" i="0" dirty="0">
                <a:solidFill>
                  <a:srgbClr val="464D4A"/>
                </a:solidFill>
                <a:latin typeface="Roboto"/>
              </a:rPr>
              <a:t> des </a:t>
            </a:r>
            <a:r>
              <a:rPr sz="1050" b="0" i="0" dirty="0" err="1">
                <a:solidFill>
                  <a:srgbClr val="464D4A"/>
                </a:solidFill>
                <a:latin typeface="Roboto"/>
              </a:rPr>
              <a:t>difficultés</a:t>
            </a:r>
            <a:r>
              <a:rPr sz="1050" b="0" i="0" dirty="0">
                <a:solidFill>
                  <a:srgbClr val="464D4A"/>
                </a:solidFill>
                <a:latin typeface="Roboto"/>
              </a:rPr>
              <a:t> </a:t>
            </a:r>
            <a:r>
              <a:rPr sz="1050" b="0" i="0" dirty="0" err="1">
                <a:solidFill>
                  <a:srgbClr val="464D4A"/>
                </a:solidFill>
                <a:latin typeface="Roboto"/>
              </a:rPr>
              <a:t>rencontrées</a:t>
            </a:r>
            <a:r>
              <a:rPr sz="1050" b="0" i="0" dirty="0">
                <a:solidFill>
                  <a:srgbClr val="464D4A"/>
                </a:solidFill>
                <a:latin typeface="Roboto"/>
              </a:rPr>
              <a:t> et </a:t>
            </a:r>
            <a:r>
              <a:rPr sz="1050" b="0" i="0" dirty="0" err="1">
                <a:solidFill>
                  <a:srgbClr val="464D4A"/>
                </a:solidFill>
                <a:latin typeface="Roboto"/>
              </a:rPr>
              <a:t>comprendre</a:t>
            </a:r>
            <a:r>
              <a:rPr sz="1050" b="0" i="0" dirty="0">
                <a:solidFill>
                  <a:srgbClr val="464D4A"/>
                </a:solidFill>
                <a:latin typeface="Roboto"/>
              </a:rPr>
              <a:t> </a:t>
            </a:r>
            <a:r>
              <a:rPr sz="1050" b="0" i="0" dirty="0" err="1">
                <a:solidFill>
                  <a:srgbClr val="464D4A"/>
                </a:solidFill>
                <a:latin typeface="Roboto"/>
              </a:rPr>
              <a:t>l'importance</a:t>
            </a:r>
            <a:r>
              <a:rPr sz="1050" b="0" i="0" dirty="0">
                <a:solidFill>
                  <a:srgbClr val="464D4A"/>
                </a:solidFill>
                <a:latin typeface="Roboto"/>
              </a:rPr>
              <a:t> de </a:t>
            </a:r>
            <a:r>
              <a:rPr sz="1050" b="0" i="0" dirty="0" err="1">
                <a:solidFill>
                  <a:srgbClr val="464D4A"/>
                </a:solidFill>
                <a:latin typeface="Roboto"/>
              </a:rPr>
              <a:t>bilans</a:t>
            </a:r>
            <a:r>
              <a:rPr sz="1050" b="0" i="0" dirty="0">
                <a:solidFill>
                  <a:srgbClr val="464D4A"/>
                </a:solidFill>
                <a:latin typeface="Roboto"/>
              </a:rPr>
              <a:t> </a:t>
            </a:r>
            <a:r>
              <a:rPr sz="1050" b="0" i="0" dirty="0" err="1">
                <a:solidFill>
                  <a:srgbClr val="464D4A"/>
                </a:solidFill>
                <a:latin typeface="Roboto"/>
              </a:rPr>
              <a:t>réguliers</a:t>
            </a:r>
            <a:r>
              <a:rPr sz="1050" b="0" i="0" dirty="0">
                <a:solidFill>
                  <a:srgbClr val="464D4A"/>
                </a:solidFill>
                <a:latin typeface="Roboto"/>
              </a:rPr>
              <a:t> dans le pilotage de son </a:t>
            </a:r>
            <a:r>
              <a:rPr sz="1050" b="0" i="0" dirty="0" err="1">
                <a:solidFill>
                  <a:srgbClr val="464D4A"/>
                </a:solidFill>
                <a:latin typeface="Roboto"/>
              </a:rPr>
              <a:t>activité</a:t>
            </a:r>
            <a:r>
              <a:rPr sz="1050" b="0" i="0" dirty="0">
                <a:solidFill>
                  <a:srgbClr val="464D4A"/>
                </a:solidFill>
                <a:latin typeface="Roboto"/>
              </a:rPr>
              <a:t>.</a:t>
            </a:r>
          </a:p>
        </p:txBody>
      </p:sp>
      <p:sp>
        <p:nvSpPr>
          <p:cNvPr id="17" name="Rounded Rectangle 16"/>
          <p:cNvSpPr/>
          <p:nvPr/>
        </p:nvSpPr>
        <p:spPr>
          <a:xfrm>
            <a:off x="822960" y="5605272"/>
            <a:ext cx="4792827"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lIns="0" tIns="25400" rtlCol="0" anchor="ctr"/>
          <a:lstStyle/>
          <a:p>
            <a:pPr algn="ctr"/>
            <a:r>
              <a:rPr sz="1050" b="1">
                <a:solidFill>
                  <a:srgbClr val="FFFFFF"/>
                </a:solidFill>
                <a:latin typeface="Roboto"/>
              </a:rPr>
              <a:t>Posture d'entrepreneur · déculpabilisation</a:t>
            </a:r>
          </a:p>
        </p:txBody>
      </p:sp>
      <p:sp>
        <p:nvSpPr>
          <p:cNvPr id="18" name="Rounded Rectangle 17"/>
          <p:cNvSpPr/>
          <p:nvPr/>
        </p:nvSpPr>
        <p:spPr>
          <a:xfrm>
            <a:off x="6255867" y="2039112"/>
            <a:ext cx="5432907"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6255867" y="2039112"/>
            <a:ext cx="82296"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10134295" y="2084832"/>
            <a:ext cx="1463040" cy="1188720"/>
          </a:xfrm>
          <a:prstGeom prst="rect">
            <a:avLst/>
          </a:prstGeom>
          <a:noFill/>
        </p:spPr>
        <p:txBody>
          <a:bodyPr wrap="square" lIns="0" tIns="0" rIns="0" bIns="0" anchor="t">
            <a:spAutoFit/>
          </a:bodyPr>
          <a:lstStyle/>
          <a:p>
            <a:pPr algn="r">
              <a:lnSpc>
                <a:spcPct val="100000"/>
              </a:lnSpc>
              <a:spcAft>
                <a:spcPts val="0"/>
              </a:spcAft>
            </a:pPr>
            <a:r>
              <a:rPr sz="6000" b="1" i="1">
                <a:solidFill>
                  <a:srgbClr val="F7E5E5"/>
                </a:solidFill>
                <a:latin typeface="Playfair Display"/>
              </a:rPr>
              <a:t>02</a:t>
            </a:r>
          </a:p>
        </p:txBody>
      </p:sp>
      <p:sp>
        <p:nvSpPr>
          <p:cNvPr id="21" name="Oval 20"/>
          <p:cNvSpPr/>
          <p:nvPr/>
        </p:nvSpPr>
        <p:spPr>
          <a:xfrm>
            <a:off x="6575907" y="2313432"/>
            <a:ext cx="566928" cy="566928"/>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2" name="Picture 21" descr="ref2_icon_014.png"/>
          <p:cNvPicPr>
            <a:picLocks noChangeAspect="1"/>
          </p:cNvPicPr>
          <p:nvPr/>
        </p:nvPicPr>
        <p:blipFill>
          <a:blip r:embed="rId3"/>
          <a:stretch>
            <a:fillRect/>
          </a:stretch>
        </p:blipFill>
        <p:spPr>
          <a:xfrm>
            <a:off x="6694779" y="2432304"/>
            <a:ext cx="329184" cy="329184"/>
          </a:xfrm>
          <a:prstGeom prst="rect">
            <a:avLst/>
          </a:prstGeom>
        </p:spPr>
      </p:pic>
      <p:sp>
        <p:nvSpPr>
          <p:cNvPr id="23" name="TextBox 22"/>
          <p:cNvSpPr txBox="1"/>
          <p:nvPr/>
        </p:nvSpPr>
        <p:spPr>
          <a:xfrm>
            <a:off x="6575907" y="3044952"/>
            <a:ext cx="4792827" cy="274320"/>
          </a:xfrm>
          <a:prstGeom prst="rect">
            <a:avLst/>
          </a:prstGeom>
          <a:noFill/>
        </p:spPr>
        <p:txBody>
          <a:bodyPr wrap="square" lIns="0" tIns="0" rIns="0" bIns="0" anchor="t">
            <a:spAutoFit/>
          </a:bodyPr>
          <a:lstStyle/>
          <a:p>
            <a:pPr algn="l">
              <a:lnSpc>
                <a:spcPct val="100000"/>
              </a:lnSpc>
              <a:spcAft>
                <a:spcPts val="0"/>
              </a:spcAft>
            </a:pPr>
            <a:r>
              <a:rPr sz="1000" b="1" i="0">
                <a:solidFill>
                  <a:srgbClr val="B8798E"/>
                </a:solidFill>
                <a:latin typeface="Roboto"/>
              </a:rPr>
              <a:t>MODULE 2</a:t>
            </a:r>
          </a:p>
        </p:txBody>
      </p:sp>
      <p:sp>
        <p:nvSpPr>
          <p:cNvPr id="24" name="TextBox 23"/>
          <p:cNvSpPr txBox="1"/>
          <p:nvPr/>
        </p:nvSpPr>
        <p:spPr>
          <a:xfrm>
            <a:off x="6575907" y="3319272"/>
            <a:ext cx="4792827" cy="274320"/>
          </a:xfrm>
          <a:prstGeom prst="rect">
            <a:avLst/>
          </a:prstGeom>
          <a:noFill/>
        </p:spPr>
        <p:txBody>
          <a:bodyPr wrap="square" lIns="0" tIns="0" rIns="0" bIns="0" anchor="t">
            <a:spAutoFit/>
          </a:bodyPr>
          <a:lstStyle/>
          <a:p>
            <a:pPr algn="l">
              <a:lnSpc>
                <a:spcPct val="100000"/>
              </a:lnSpc>
              <a:spcAft>
                <a:spcPts val="0"/>
              </a:spcAft>
            </a:pPr>
            <a:r>
              <a:rPr sz="1150" b="0" i="1">
                <a:solidFill>
                  <a:srgbClr val="555555"/>
                </a:solidFill>
                <a:latin typeface="Playfair Display"/>
              </a:rPr>
              <a:t>Introspection</a:t>
            </a:r>
          </a:p>
        </p:txBody>
      </p:sp>
      <p:sp>
        <p:nvSpPr>
          <p:cNvPr id="25" name="TextBox 24"/>
          <p:cNvSpPr txBox="1"/>
          <p:nvPr/>
        </p:nvSpPr>
        <p:spPr>
          <a:xfrm>
            <a:off x="6575907" y="3639312"/>
            <a:ext cx="4792827" cy="777240"/>
          </a:xfrm>
          <a:prstGeom prst="rect">
            <a:avLst/>
          </a:prstGeom>
          <a:noFill/>
        </p:spPr>
        <p:txBody>
          <a:bodyPr wrap="square" lIns="0" tIns="0" rIns="0" bIns="0" anchor="t">
            <a:spAutoFit/>
          </a:bodyPr>
          <a:lstStyle/>
          <a:p>
            <a:pPr algn="l">
              <a:lnSpc>
                <a:spcPct val="105000"/>
              </a:lnSpc>
              <a:spcAft>
                <a:spcPts val="0"/>
              </a:spcAft>
            </a:pPr>
            <a:r>
              <a:rPr sz="1700" b="1" i="1">
                <a:solidFill>
                  <a:srgbClr val="464D4A"/>
                </a:solidFill>
                <a:latin typeface="Playfair Display"/>
              </a:rPr>
              <a:t>Mieux se connaître</a:t>
            </a:r>
          </a:p>
        </p:txBody>
      </p:sp>
      <p:sp>
        <p:nvSpPr>
          <p:cNvPr id="26" name="TextBox 25"/>
          <p:cNvSpPr txBox="1"/>
          <p:nvPr/>
        </p:nvSpPr>
        <p:spPr>
          <a:xfrm>
            <a:off x="6575907" y="4553712"/>
            <a:ext cx="4792827" cy="274320"/>
          </a:xfrm>
          <a:prstGeom prst="rect">
            <a:avLst/>
          </a:prstGeom>
          <a:noFill/>
        </p:spPr>
        <p:txBody>
          <a:bodyPr wrap="square" lIns="0" tIns="0" rIns="0" bIns="0" anchor="t">
            <a:spAutoFit/>
          </a:bodyPr>
          <a:lstStyle/>
          <a:p>
            <a:pPr algn="l">
              <a:lnSpc>
                <a:spcPct val="100000"/>
              </a:lnSpc>
              <a:spcAft>
                <a:spcPts val="0"/>
              </a:spcAft>
            </a:pPr>
            <a:r>
              <a:rPr sz="950" b="1" i="0">
                <a:solidFill>
                  <a:srgbClr val="B8798E"/>
                </a:solidFill>
                <a:latin typeface="Roboto"/>
              </a:rPr>
              <a:t>OBJECTIFS</a:t>
            </a:r>
          </a:p>
        </p:txBody>
      </p:sp>
      <p:sp>
        <p:nvSpPr>
          <p:cNvPr id="27" name="TextBox 26"/>
          <p:cNvSpPr txBox="1"/>
          <p:nvPr/>
        </p:nvSpPr>
        <p:spPr>
          <a:xfrm>
            <a:off x="6575907" y="4809744"/>
            <a:ext cx="4792827" cy="1371600"/>
          </a:xfrm>
          <a:prstGeom prst="rect">
            <a:avLst/>
          </a:prstGeom>
          <a:noFill/>
        </p:spPr>
        <p:txBody>
          <a:bodyPr wrap="square" lIns="0" tIns="0" rIns="0" bIns="0" anchor="t">
            <a:spAutoFit/>
          </a:bodyPr>
          <a:lstStyle/>
          <a:p>
            <a:pPr algn="l">
              <a:lnSpc>
                <a:spcPct val="120000"/>
              </a:lnSpc>
              <a:spcAft>
                <a:spcPts val="0"/>
              </a:spcAft>
            </a:pPr>
            <a:r>
              <a:rPr sz="1050" b="0" i="0">
                <a:solidFill>
                  <a:srgbClr val="464D4A"/>
                </a:solidFill>
                <a:latin typeface="Roboto"/>
              </a:rPr>
              <a:t>Identifier son mode de fonctionnement et ses drivers professionnels pour organiser son activité de façon cohérente, et s'approprier des outils de priorisation et de délégation.</a:t>
            </a:r>
          </a:p>
        </p:txBody>
      </p:sp>
      <p:sp>
        <p:nvSpPr>
          <p:cNvPr id="28" name="Rounded Rectangle 27"/>
          <p:cNvSpPr/>
          <p:nvPr/>
        </p:nvSpPr>
        <p:spPr>
          <a:xfrm>
            <a:off x="6575907" y="5605272"/>
            <a:ext cx="4792827"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lIns="0" tIns="25400" rtlCol="0" anchor="ctr"/>
          <a:lstStyle/>
          <a:p>
            <a:pPr algn="ctr"/>
            <a:r>
              <a:rPr sz="1050" b="1">
                <a:solidFill>
                  <a:srgbClr val="FFFFFF"/>
                </a:solidFill>
                <a:latin typeface="Roboto"/>
              </a:rPr>
              <a:t>Matrice d'Eisenhower · drivers</a:t>
            </a:r>
          </a:p>
        </p:txBody>
      </p:sp>
      <p:sp>
        <p:nvSpPr>
          <p:cNvPr id="29" name="TextBox 28"/>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30" name="TextBox 29"/>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6 / 12</a:t>
            </a:r>
          </a:p>
        </p:txBody>
      </p:sp>
      <p:sp>
        <p:nvSpPr>
          <p:cNvPr id="31" name="Rectangle 30"/>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2" name="Picture 31" descr="s6_Picture_10.png"/>
          <p:cNvPicPr>
            <a:picLocks noChangeAspect="1"/>
          </p:cNvPicPr>
          <p:nvPr/>
        </p:nvPicPr>
        <p:blipFill>
          <a:blip r:embed="rId4"/>
          <a:stretch>
            <a:fillRect/>
          </a:stretch>
        </p:blipFill>
        <p:spPr>
          <a:xfrm>
            <a:off x="941832" y="2432304"/>
            <a:ext cx="329184" cy="32918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LE CONTENU — 2/2</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Faire le bilan et se projeter</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ancrer un rituel de pilotage régulier</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ounded Rectangle 6"/>
          <p:cNvSpPr/>
          <p:nvPr/>
        </p:nvSpPr>
        <p:spPr>
          <a:xfrm>
            <a:off x="502920" y="2039112"/>
            <a:ext cx="5432907"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502920" y="2039112"/>
            <a:ext cx="82296"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4381347" y="2084832"/>
            <a:ext cx="1463040" cy="1188720"/>
          </a:xfrm>
          <a:prstGeom prst="rect">
            <a:avLst/>
          </a:prstGeom>
          <a:noFill/>
        </p:spPr>
        <p:txBody>
          <a:bodyPr wrap="square" lIns="0" tIns="0" rIns="0" bIns="0" anchor="t">
            <a:spAutoFit/>
          </a:bodyPr>
          <a:lstStyle/>
          <a:p>
            <a:pPr algn="r">
              <a:lnSpc>
                <a:spcPct val="100000"/>
              </a:lnSpc>
              <a:spcAft>
                <a:spcPts val="0"/>
              </a:spcAft>
            </a:pPr>
            <a:r>
              <a:rPr sz="6000" b="1" i="1">
                <a:solidFill>
                  <a:srgbClr val="F7E5E5"/>
                </a:solidFill>
                <a:latin typeface="Playfair Display"/>
              </a:rPr>
              <a:t>03</a:t>
            </a:r>
          </a:p>
        </p:txBody>
      </p:sp>
      <p:sp>
        <p:nvSpPr>
          <p:cNvPr id="10" name="Oval 9"/>
          <p:cNvSpPr/>
          <p:nvPr/>
        </p:nvSpPr>
        <p:spPr>
          <a:xfrm>
            <a:off x="822960" y="2313432"/>
            <a:ext cx="566928" cy="566928"/>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822960" y="3044952"/>
            <a:ext cx="4792827" cy="274320"/>
          </a:xfrm>
          <a:prstGeom prst="rect">
            <a:avLst/>
          </a:prstGeom>
          <a:noFill/>
        </p:spPr>
        <p:txBody>
          <a:bodyPr wrap="square" lIns="0" tIns="0" rIns="0" bIns="0" anchor="t">
            <a:spAutoFit/>
          </a:bodyPr>
          <a:lstStyle/>
          <a:p>
            <a:pPr algn="l">
              <a:lnSpc>
                <a:spcPct val="100000"/>
              </a:lnSpc>
              <a:spcAft>
                <a:spcPts val="0"/>
              </a:spcAft>
            </a:pPr>
            <a:r>
              <a:rPr sz="1000" b="1" i="0">
                <a:solidFill>
                  <a:srgbClr val="B8798E"/>
                </a:solidFill>
                <a:latin typeface="Roboto"/>
              </a:rPr>
              <a:t>MODULE 3</a:t>
            </a:r>
          </a:p>
        </p:txBody>
      </p:sp>
      <p:sp>
        <p:nvSpPr>
          <p:cNvPr id="13" name="TextBox 12"/>
          <p:cNvSpPr txBox="1"/>
          <p:nvPr/>
        </p:nvSpPr>
        <p:spPr>
          <a:xfrm>
            <a:off x="822960" y="3319272"/>
            <a:ext cx="4792827" cy="274320"/>
          </a:xfrm>
          <a:prstGeom prst="rect">
            <a:avLst/>
          </a:prstGeom>
          <a:noFill/>
        </p:spPr>
        <p:txBody>
          <a:bodyPr wrap="square" lIns="0" tIns="0" rIns="0" bIns="0" anchor="t">
            <a:spAutoFit/>
          </a:bodyPr>
          <a:lstStyle/>
          <a:p>
            <a:pPr algn="l">
              <a:lnSpc>
                <a:spcPct val="100000"/>
              </a:lnSpc>
              <a:spcAft>
                <a:spcPts val="0"/>
              </a:spcAft>
            </a:pPr>
            <a:r>
              <a:rPr sz="1150" b="0" i="1">
                <a:solidFill>
                  <a:srgbClr val="555555"/>
                </a:solidFill>
                <a:latin typeface="Playfair Display"/>
              </a:rPr>
              <a:t>Bilan</a:t>
            </a:r>
          </a:p>
        </p:txBody>
      </p:sp>
      <p:sp>
        <p:nvSpPr>
          <p:cNvPr id="14" name="TextBox 13"/>
          <p:cNvSpPr txBox="1"/>
          <p:nvPr/>
        </p:nvSpPr>
        <p:spPr>
          <a:xfrm>
            <a:off x="822960" y="3639312"/>
            <a:ext cx="4792827" cy="777240"/>
          </a:xfrm>
          <a:prstGeom prst="rect">
            <a:avLst/>
          </a:prstGeom>
          <a:noFill/>
        </p:spPr>
        <p:txBody>
          <a:bodyPr wrap="square" lIns="0" tIns="0" rIns="0" bIns="0" anchor="t">
            <a:spAutoFit/>
          </a:bodyPr>
          <a:lstStyle/>
          <a:p>
            <a:pPr algn="l">
              <a:lnSpc>
                <a:spcPct val="105000"/>
              </a:lnSpc>
              <a:spcAft>
                <a:spcPts val="0"/>
              </a:spcAft>
            </a:pPr>
            <a:r>
              <a:rPr sz="1700" b="1" i="1">
                <a:solidFill>
                  <a:srgbClr val="464D4A"/>
                </a:solidFill>
                <a:latin typeface="Playfair Display"/>
              </a:rPr>
              <a:t>Faire le bilan de la période écoulée</a:t>
            </a:r>
          </a:p>
        </p:txBody>
      </p:sp>
      <p:sp>
        <p:nvSpPr>
          <p:cNvPr id="15" name="TextBox 14"/>
          <p:cNvSpPr txBox="1"/>
          <p:nvPr/>
        </p:nvSpPr>
        <p:spPr>
          <a:xfrm>
            <a:off x="822960" y="4553712"/>
            <a:ext cx="4792827" cy="274320"/>
          </a:xfrm>
          <a:prstGeom prst="rect">
            <a:avLst/>
          </a:prstGeom>
          <a:noFill/>
        </p:spPr>
        <p:txBody>
          <a:bodyPr wrap="square" lIns="0" tIns="0" rIns="0" bIns="0" anchor="t">
            <a:spAutoFit/>
          </a:bodyPr>
          <a:lstStyle/>
          <a:p>
            <a:pPr algn="l">
              <a:lnSpc>
                <a:spcPct val="100000"/>
              </a:lnSpc>
              <a:spcAft>
                <a:spcPts val="0"/>
              </a:spcAft>
            </a:pPr>
            <a:r>
              <a:rPr sz="950" b="1" i="0">
                <a:solidFill>
                  <a:srgbClr val="B8798E"/>
                </a:solidFill>
                <a:latin typeface="Roboto"/>
              </a:rPr>
              <a:t>OBJECTIFS</a:t>
            </a:r>
          </a:p>
        </p:txBody>
      </p:sp>
      <p:sp>
        <p:nvSpPr>
          <p:cNvPr id="16" name="TextBox 15"/>
          <p:cNvSpPr txBox="1"/>
          <p:nvPr/>
        </p:nvSpPr>
        <p:spPr>
          <a:xfrm>
            <a:off x="822960" y="4809744"/>
            <a:ext cx="4792827" cy="1371600"/>
          </a:xfrm>
          <a:prstGeom prst="rect">
            <a:avLst/>
          </a:prstGeom>
          <a:noFill/>
        </p:spPr>
        <p:txBody>
          <a:bodyPr wrap="square" lIns="0" tIns="0" rIns="0" bIns="0" anchor="t">
            <a:spAutoFit/>
          </a:bodyPr>
          <a:lstStyle/>
          <a:p>
            <a:pPr algn="l">
              <a:lnSpc>
                <a:spcPct val="120000"/>
              </a:lnSpc>
              <a:spcAft>
                <a:spcPts val="0"/>
              </a:spcAft>
            </a:pPr>
            <a:r>
              <a:rPr sz="1050" b="0" i="0">
                <a:solidFill>
                  <a:srgbClr val="464D4A"/>
                </a:solidFill>
                <a:latin typeface="Roboto"/>
              </a:rPr>
              <a:t>Comparer les objectifs fixés à la réalité observée, analyser les 5 pans de son activité et repérer ses signaux d'alerte et ses lignes rouges personnelles.</a:t>
            </a:r>
          </a:p>
        </p:txBody>
      </p:sp>
      <p:sp>
        <p:nvSpPr>
          <p:cNvPr id="17" name="Rounded Rectangle 16"/>
          <p:cNvSpPr/>
          <p:nvPr/>
        </p:nvSpPr>
        <p:spPr>
          <a:xfrm>
            <a:off x="822960" y="5605272"/>
            <a:ext cx="4792827"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lIns="0" tIns="25400" rtlCol="0" anchor="ctr"/>
          <a:lstStyle/>
          <a:p>
            <a:pPr algn="ctr"/>
            <a:r>
              <a:rPr sz="1050" b="1">
                <a:solidFill>
                  <a:srgbClr val="FFFFFF"/>
                </a:solidFill>
                <a:latin typeface="Roboto"/>
              </a:rPr>
              <a:t>Bilan des 5 pans de l'activité</a:t>
            </a:r>
          </a:p>
        </p:txBody>
      </p:sp>
      <p:sp>
        <p:nvSpPr>
          <p:cNvPr id="18" name="Rounded Rectangle 17"/>
          <p:cNvSpPr/>
          <p:nvPr/>
        </p:nvSpPr>
        <p:spPr>
          <a:xfrm>
            <a:off x="6255867" y="2039112"/>
            <a:ext cx="5432907"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6255867" y="2039112"/>
            <a:ext cx="82296"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10134295" y="2084832"/>
            <a:ext cx="1463040" cy="1188720"/>
          </a:xfrm>
          <a:prstGeom prst="rect">
            <a:avLst/>
          </a:prstGeom>
          <a:noFill/>
        </p:spPr>
        <p:txBody>
          <a:bodyPr wrap="square" lIns="0" tIns="0" rIns="0" bIns="0" anchor="t">
            <a:spAutoFit/>
          </a:bodyPr>
          <a:lstStyle/>
          <a:p>
            <a:pPr algn="r">
              <a:lnSpc>
                <a:spcPct val="100000"/>
              </a:lnSpc>
              <a:spcAft>
                <a:spcPts val="0"/>
              </a:spcAft>
            </a:pPr>
            <a:r>
              <a:rPr sz="6000" b="1" i="1">
                <a:solidFill>
                  <a:srgbClr val="F7E5E5"/>
                </a:solidFill>
                <a:latin typeface="Playfair Display"/>
              </a:rPr>
              <a:t>04</a:t>
            </a:r>
          </a:p>
        </p:txBody>
      </p:sp>
      <p:sp>
        <p:nvSpPr>
          <p:cNvPr id="21" name="Oval 20"/>
          <p:cNvSpPr/>
          <p:nvPr/>
        </p:nvSpPr>
        <p:spPr>
          <a:xfrm>
            <a:off x="6575907" y="2313432"/>
            <a:ext cx="566928" cy="566928"/>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6575907" y="3044952"/>
            <a:ext cx="4792827" cy="274320"/>
          </a:xfrm>
          <a:prstGeom prst="rect">
            <a:avLst/>
          </a:prstGeom>
          <a:noFill/>
        </p:spPr>
        <p:txBody>
          <a:bodyPr wrap="square" lIns="0" tIns="0" rIns="0" bIns="0" anchor="t">
            <a:spAutoFit/>
          </a:bodyPr>
          <a:lstStyle/>
          <a:p>
            <a:pPr algn="l">
              <a:lnSpc>
                <a:spcPct val="100000"/>
              </a:lnSpc>
              <a:spcAft>
                <a:spcPts val="0"/>
              </a:spcAft>
            </a:pPr>
            <a:r>
              <a:rPr sz="1000" b="1" i="0">
                <a:solidFill>
                  <a:srgbClr val="B8798E"/>
                </a:solidFill>
                <a:latin typeface="Roboto"/>
              </a:rPr>
              <a:t>MODULE 4</a:t>
            </a:r>
          </a:p>
        </p:txBody>
      </p:sp>
      <p:sp>
        <p:nvSpPr>
          <p:cNvPr id="24" name="TextBox 23"/>
          <p:cNvSpPr txBox="1"/>
          <p:nvPr/>
        </p:nvSpPr>
        <p:spPr>
          <a:xfrm>
            <a:off x="6575907" y="3319272"/>
            <a:ext cx="4792827" cy="274320"/>
          </a:xfrm>
          <a:prstGeom prst="rect">
            <a:avLst/>
          </a:prstGeom>
          <a:noFill/>
        </p:spPr>
        <p:txBody>
          <a:bodyPr wrap="square" lIns="0" tIns="0" rIns="0" bIns="0" anchor="t">
            <a:spAutoFit/>
          </a:bodyPr>
          <a:lstStyle/>
          <a:p>
            <a:pPr algn="l">
              <a:lnSpc>
                <a:spcPct val="100000"/>
              </a:lnSpc>
              <a:spcAft>
                <a:spcPts val="0"/>
              </a:spcAft>
            </a:pPr>
            <a:r>
              <a:rPr sz="1150" b="0" i="1">
                <a:solidFill>
                  <a:srgbClr val="555555"/>
                </a:solidFill>
                <a:latin typeface="Playfair Display"/>
              </a:rPr>
              <a:t>Action</a:t>
            </a:r>
          </a:p>
        </p:txBody>
      </p:sp>
      <p:sp>
        <p:nvSpPr>
          <p:cNvPr id="25" name="TextBox 24"/>
          <p:cNvSpPr txBox="1"/>
          <p:nvPr/>
        </p:nvSpPr>
        <p:spPr>
          <a:xfrm>
            <a:off x="6575907" y="3639312"/>
            <a:ext cx="4792827" cy="777240"/>
          </a:xfrm>
          <a:prstGeom prst="rect">
            <a:avLst/>
          </a:prstGeom>
          <a:noFill/>
        </p:spPr>
        <p:txBody>
          <a:bodyPr wrap="square" lIns="0" tIns="0" rIns="0" bIns="0" anchor="t">
            <a:spAutoFit/>
          </a:bodyPr>
          <a:lstStyle/>
          <a:p>
            <a:pPr algn="l">
              <a:lnSpc>
                <a:spcPct val="105000"/>
              </a:lnSpc>
              <a:spcAft>
                <a:spcPts val="0"/>
              </a:spcAft>
            </a:pPr>
            <a:r>
              <a:rPr sz="1700" b="1" i="1">
                <a:solidFill>
                  <a:srgbClr val="464D4A"/>
                </a:solidFill>
                <a:latin typeface="Playfair Display"/>
              </a:rPr>
              <a:t>Se projeter et ritualiser</a:t>
            </a:r>
          </a:p>
        </p:txBody>
      </p:sp>
      <p:sp>
        <p:nvSpPr>
          <p:cNvPr id="26" name="TextBox 25"/>
          <p:cNvSpPr txBox="1"/>
          <p:nvPr/>
        </p:nvSpPr>
        <p:spPr>
          <a:xfrm>
            <a:off x="6575907" y="4553712"/>
            <a:ext cx="4792827" cy="274320"/>
          </a:xfrm>
          <a:prstGeom prst="rect">
            <a:avLst/>
          </a:prstGeom>
          <a:noFill/>
        </p:spPr>
        <p:txBody>
          <a:bodyPr wrap="square" lIns="0" tIns="0" rIns="0" bIns="0" anchor="t">
            <a:spAutoFit/>
          </a:bodyPr>
          <a:lstStyle/>
          <a:p>
            <a:pPr algn="l">
              <a:lnSpc>
                <a:spcPct val="100000"/>
              </a:lnSpc>
              <a:spcAft>
                <a:spcPts val="0"/>
              </a:spcAft>
            </a:pPr>
            <a:r>
              <a:rPr sz="950" b="1" i="0">
                <a:solidFill>
                  <a:srgbClr val="B8798E"/>
                </a:solidFill>
                <a:latin typeface="Roboto"/>
              </a:rPr>
              <a:t>OBJECTIFS</a:t>
            </a:r>
          </a:p>
        </p:txBody>
      </p:sp>
      <p:sp>
        <p:nvSpPr>
          <p:cNvPr id="27" name="TextBox 26"/>
          <p:cNvSpPr txBox="1"/>
          <p:nvPr/>
        </p:nvSpPr>
        <p:spPr>
          <a:xfrm>
            <a:off x="6575907" y="4809744"/>
            <a:ext cx="4792827" cy="1371600"/>
          </a:xfrm>
          <a:prstGeom prst="rect">
            <a:avLst/>
          </a:prstGeom>
          <a:noFill/>
        </p:spPr>
        <p:txBody>
          <a:bodyPr wrap="square" lIns="0" tIns="0" rIns="0" bIns="0" anchor="t">
            <a:spAutoFit/>
          </a:bodyPr>
          <a:lstStyle/>
          <a:p>
            <a:pPr algn="l">
              <a:lnSpc>
                <a:spcPct val="120000"/>
              </a:lnSpc>
              <a:spcAft>
                <a:spcPts val="0"/>
              </a:spcAft>
            </a:pPr>
            <a:r>
              <a:rPr sz="1050" b="0" i="0">
                <a:solidFill>
                  <a:srgbClr val="464D4A"/>
                </a:solidFill>
                <a:latin typeface="Roboto"/>
              </a:rPr>
              <a:t>Définir des axes de réajustement réalistes et des engagements concrets, et mettre en place des rendez-vous réguliers de pilotage, en autonomie ou en collectif.</a:t>
            </a:r>
          </a:p>
        </p:txBody>
      </p:sp>
      <p:sp>
        <p:nvSpPr>
          <p:cNvPr id="28" name="Rounded Rectangle 27"/>
          <p:cNvSpPr/>
          <p:nvPr/>
        </p:nvSpPr>
        <p:spPr>
          <a:xfrm>
            <a:off x="6575907" y="5605272"/>
            <a:ext cx="4792827"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lIns="0" tIns="25400" rtlCol="0" anchor="ctr"/>
          <a:lstStyle/>
          <a:p>
            <a:pPr algn="ctr"/>
            <a:r>
              <a:rPr sz="1050" b="1">
                <a:solidFill>
                  <a:srgbClr val="FFFFFF"/>
                </a:solidFill>
                <a:latin typeface="Roboto"/>
              </a:rPr>
              <a:t>Rituels de pilotage</a:t>
            </a:r>
          </a:p>
        </p:txBody>
      </p:sp>
      <p:sp>
        <p:nvSpPr>
          <p:cNvPr id="29" name="TextBox 28"/>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30" name="TextBox 29"/>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7 / 12</a:t>
            </a:r>
          </a:p>
        </p:txBody>
      </p:sp>
      <p:sp>
        <p:nvSpPr>
          <p:cNvPr id="31" name="Rectangle 30"/>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4" name="Picture 33" descr="image.png"/>
          <p:cNvPicPr>
            <a:picLocks noChangeAspect="1"/>
          </p:cNvPicPr>
          <p:nvPr/>
        </p:nvPicPr>
        <p:blipFill>
          <a:blip r:embed="rId3"/>
          <a:stretch>
            <a:fillRect/>
          </a:stretch>
        </p:blipFill>
        <p:spPr>
          <a:xfrm>
            <a:off x="941832" y="2432304"/>
            <a:ext cx="329184" cy="329184"/>
          </a:xfrm>
          <a:prstGeom prst="rect">
            <a:avLst/>
          </a:prstGeom>
        </p:spPr>
      </p:pic>
      <p:pic>
        <p:nvPicPr>
          <p:cNvPr id="35" name="Picture 34" descr="image.png"/>
          <p:cNvPicPr>
            <a:picLocks noChangeAspect="1"/>
          </p:cNvPicPr>
          <p:nvPr/>
        </p:nvPicPr>
        <p:blipFill>
          <a:blip r:embed="rId4"/>
          <a:stretch>
            <a:fillRect/>
          </a:stretch>
        </p:blipFill>
        <p:spPr>
          <a:xfrm>
            <a:off x="6694779" y="2432304"/>
            <a:ext cx="329184" cy="32918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EN PRATIQUE</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Informations pratiques</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tout ce qu'il faut savoir avant de vous inscrire</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ectangle 6"/>
          <p:cNvSpPr/>
          <p:nvPr/>
        </p:nvSpPr>
        <p:spPr>
          <a:xfrm>
            <a:off x="502920" y="2148840"/>
            <a:ext cx="2590678" cy="508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502920" y="2199640"/>
            <a:ext cx="2590678" cy="38811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p:cNvSpPr/>
          <p:nvPr/>
        </p:nvSpPr>
        <p:spPr>
          <a:xfrm>
            <a:off x="1432499" y="2468880"/>
            <a:ext cx="731520" cy="731520"/>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0" name="Picture 9" descr="ref2_icon_032.png"/>
          <p:cNvPicPr>
            <a:picLocks noChangeAspect="1"/>
          </p:cNvPicPr>
          <p:nvPr/>
        </p:nvPicPr>
        <p:blipFill>
          <a:blip r:embed="rId3"/>
          <a:stretch>
            <a:fillRect/>
          </a:stretch>
        </p:blipFill>
        <p:spPr>
          <a:xfrm>
            <a:off x="1592519" y="2628900"/>
            <a:ext cx="411480" cy="411480"/>
          </a:xfrm>
          <a:prstGeom prst="rect">
            <a:avLst/>
          </a:prstGeom>
        </p:spPr>
      </p:pic>
      <p:sp>
        <p:nvSpPr>
          <p:cNvPr id="11" name="TextBox 10"/>
          <p:cNvSpPr txBox="1"/>
          <p:nvPr/>
        </p:nvSpPr>
        <p:spPr>
          <a:xfrm>
            <a:off x="685800" y="3383280"/>
            <a:ext cx="2224918" cy="457200"/>
          </a:xfrm>
          <a:prstGeom prst="rect">
            <a:avLst/>
          </a:prstGeom>
          <a:noFill/>
        </p:spPr>
        <p:txBody>
          <a:bodyPr wrap="square" lIns="0" tIns="0" rIns="0" bIns="0" anchor="t">
            <a:spAutoFit/>
          </a:bodyPr>
          <a:lstStyle/>
          <a:p>
            <a:pPr algn="ctr">
              <a:lnSpc>
                <a:spcPct val="100000"/>
              </a:lnSpc>
              <a:spcAft>
                <a:spcPts val="0"/>
              </a:spcAft>
            </a:pPr>
            <a:r>
              <a:rPr sz="1300" b="1" i="1">
                <a:solidFill>
                  <a:srgbClr val="464D4A"/>
                </a:solidFill>
                <a:latin typeface="Playfair Display"/>
              </a:rPr>
              <a:t>Organisation</a:t>
            </a:r>
          </a:p>
        </p:txBody>
      </p:sp>
      <p:sp>
        <p:nvSpPr>
          <p:cNvPr id="12" name="TextBox 11"/>
          <p:cNvSpPr txBox="1"/>
          <p:nvPr/>
        </p:nvSpPr>
        <p:spPr>
          <a:xfrm>
            <a:off x="777240" y="3931920"/>
            <a:ext cx="2042038" cy="2011680"/>
          </a:xfrm>
          <a:prstGeom prst="rect">
            <a:avLst/>
          </a:prstGeom>
          <a:noFill/>
        </p:spPr>
        <p:txBody>
          <a:bodyPr wrap="square" lIns="0" tIns="0" rIns="0" bIns="0" anchor="t">
            <a:spAutoFit/>
          </a:bodyPr>
          <a:lstStyle/>
          <a:p>
            <a:pPr algn="l">
              <a:lnSpc>
                <a:spcPct val="120000"/>
              </a:lnSpc>
              <a:spcAft>
                <a:spcPts val="600"/>
              </a:spcAft>
            </a:pPr>
            <a:r>
              <a:rPr sz="1000" b="0" i="0">
                <a:solidFill>
                  <a:srgbClr val="555555"/>
                </a:solidFill>
                <a:latin typeface="Roboto"/>
              </a:rPr>
              <a:t>•  Jusqu'à 20 participants par session</a:t>
            </a:r>
          </a:p>
          <a:p>
            <a:pPr algn="l">
              <a:lnSpc>
                <a:spcPct val="120000"/>
              </a:lnSpc>
              <a:spcAft>
                <a:spcPts val="600"/>
              </a:spcAft>
            </a:pPr>
            <a:r>
              <a:rPr sz="1000" b="0" i="0">
                <a:solidFill>
                  <a:srgbClr val="555555"/>
                </a:solidFill>
                <a:latin typeface="Roboto"/>
              </a:rPr>
              <a:t>•  Atelier d'une demi-journée</a:t>
            </a:r>
          </a:p>
          <a:p>
            <a:pPr algn="l">
              <a:lnSpc>
                <a:spcPct val="120000"/>
              </a:lnSpc>
              <a:spcAft>
                <a:spcPts val="600"/>
              </a:spcAft>
            </a:pPr>
            <a:r>
              <a:rPr sz="1000" b="0" i="0">
                <a:solidFill>
                  <a:srgbClr val="555555"/>
                </a:solidFill>
                <a:latin typeface="Roboto"/>
              </a:rPr>
              <a:t>•  Présentiel ou distanciel (visioconférence)</a:t>
            </a:r>
          </a:p>
        </p:txBody>
      </p:sp>
      <p:sp>
        <p:nvSpPr>
          <p:cNvPr id="13" name="Rectangle 12"/>
          <p:cNvSpPr/>
          <p:nvPr/>
        </p:nvSpPr>
        <p:spPr>
          <a:xfrm>
            <a:off x="3367918" y="2148840"/>
            <a:ext cx="2590678" cy="508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3367918" y="2199640"/>
            <a:ext cx="2590678" cy="38811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Oval 14"/>
          <p:cNvSpPr/>
          <p:nvPr/>
        </p:nvSpPr>
        <p:spPr>
          <a:xfrm>
            <a:off x="4297497" y="2468880"/>
            <a:ext cx="731520" cy="731520"/>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6" name="Picture 15" descr="ref2_icon_030.png"/>
          <p:cNvPicPr>
            <a:picLocks noChangeAspect="1"/>
          </p:cNvPicPr>
          <p:nvPr/>
        </p:nvPicPr>
        <p:blipFill>
          <a:blip r:embed="rId4"/>
          <a:stretch>
            <a:fillRect/>
          </a:stretch>
        </p:blipFill>
        <p:spPr>
          <a:xfrm>
            <a:off x="4457517" y="2628900"/>
            <a:ext cx="411480" cy="411480"/>
          </a:xfrm>
          <a:prstGeom prst="rect">
            <a:avLst/>
          </a:prstGeom>
        </p:spPr>
      </p:pic>
      <p:sp>
        <p:nvSpPr>
          <p:cNvPr id="17" name="TextBox 16"/>
          <p:cNvSpPr txBox="1"/>
          <p:nvPr/>
        </p:nvSpPr>
        <p:spPr>
          <a:xfrm>
            <a:off x="3550798" y="3383280"/>
            <a:ext cx="2224918" cy="457200"/>
          </a:xfrm>
          <a:prstGeom prst="rect">
            <a:avLst/>
          </a:prstGeom>
          <a:noFill/>
        </p:spPr>
        <p:txBody>
          <a:bodyPr wrap="square" lIns="0" tIns="0" rIns="0" bIns="0" anchor="t">
            <a:spAutoFit/>
          </a:bodyPr>
          <a:lstStyle/>
          <a:p>
            <a:pPr algn="ctr">
              <a:lnSpc>
                <a:spcPct val="100000"/>
              </a:lnSpc>
              <a:spcAft>
                <a:spcPts val="0"/>
              </a:spcAft>
            </a:pPr>
            <a:r>
              <a:rPr sz="1300" b="1" i="1">
                <a:solidFill>
                  <a:srgbClr val="464D4A"/>
                </a:solidFill>
                <a:latin typeface="Playfair Display"/>
              </a:rPr>
              <a:t>Public &amp; pré-requis</a:t>
            </a:r>
          </a:p>
        </p:txBody>
      </p:sp>
      <p:sp>
        <p:nvSpPr>
          <p:cNvPr id="18" name="TextBox 17"/>
          <p:cNvSpPr txBox="1"/>
          <p:nvPr/>
        </p:nvSpPr>
        <p:spPr>
          <a:xfrm>
            <a:off x="3642238" y="3931920"/>
            <a:ext cx="2042038" cy="432170"/>
          </a:xfrm>
          <a:prstGeom prst="rect">
            <a:avLst/>
          </a:prstGeom>
          <a:noFill/>
        </p:spPr>
        <p:txBody>
          <a:bodyPr wrap="square" lIns="0" tIns="0" rIns="0" bIns="0" anchor="t">
            <a:spAutoFit/>
          </a:bodyPr>
          <a:lstStyle/>
          <a:p>
            <a:pPr algn="l">
              <a:lnSpc>
                <a:spcPct val="120000"/>
              </a:lnSpc>
              <a:spcAft>
                <a:spcPts val="600"/>
              </a:spcAft>
            </a:pPr>
            <a:r>
              <a:rPr sz="1000" b="0" i="0" dirty="0">
                <a:solidFill>
                  <a:srgbClr val="555555"/>
                </a:solidFill>
                <a:latin typeface="Roboto"/>
              </a:rPr>
              <a:t>•  </a:t>
            </a:r>
            <a:r>
              <a:rPr lang="fr-FR" sz="1000" dirty="0">
                <a:solidFill>
                  <a:srgbClr val="555555"/>
                </a:solidFill>
                <a:latin typeface="Roboto"/>
              </a:rPr>
              <a:t>Entrepreneurs, </a:t>
            </a:r>
            <a:r>
              <a:rPr sz="1000" b="0" i="0" dirty="0" err="1">
                <a:solidFill>
                  <a:srgbClr val="555555"/>
                </a:solidFill>
                <a:latin typeface="Roboto"/>
              </a:rPr>
              <a:t>indépendants</a:t>
            </a:r>
            <a:endParaRPr sz="1000" b="0" i="0" dirty="0">
              <a:solidFill>
                <a:srgbClr val="555555"/>
              </a:solidFill>
              <a:latin typeface="Roboto"/>
            </a:endParaRPr>
          </a:p>
          <a:p>
            <a:pPr algn="l">
              <a:lnSpc>
                <a:spcPct val="120000"/>
              </a:lnSpc>
              <a:spcAft>
                <a:spcPts val="600"/>
              </a:spcAft>
            </a:pPr>
            <a:r>
              <a:rPr sz="1000" b="0" i="0" dirty="0">
                <a:solidFill>
                  <a:srgbClr val="555555"/>
                </a:solidFill>
                <a:latin typeface="Roboto"/>
              </a:rPr>
              <a:t>•  </a:t>
            </a:r>
            <a:r>
              <a:rPr sz="1000" b="0" i="0" dirty="0" err="1">
                <a:solidFill>
                  <a:srgbClr val="555555"/>
                </a:solidFill>
                <a:latin typeface="Roboto"/>
              </a:rPr>
              <a:t>Aucun</a:t>
            </a:r>
            <a:r>
              <a:rPr sz="1000" b="0" i="0" dirty="0">
                <a:solidFill>
                  <a:srgbClr val="555555"/>
                </a:solidFill>
                <a:latin typeface="Roboto"/>
              </a:rPr>
              <a:t> </a:t>
            </a:r>
            <a:r>
              <a:rPr sz="1000" b="0" i="0" dirty="0" err="1">
                <a:solidFill>
                  <a:srgbClr val="555555"/>
                </a:solidFill>
                <a:latin typeface="Roboto"/>
              </a:rPr>
              <a:t>pré-requis</a:t>
            </a:r>
            <a:endParaRPr sz="1000" b="0" i="0" dirty="0">
              <a:solidFill>
                <a:srgbClr val="555555"/>
              </a:solidFill>
              <a:latin typeface="Roboto"/>
            </a:endParaRPr>
          </a:p>
        </p:txBody>
      </p:sp>
      <p:sp>
        <p:nvSpPr>
          <p:cNvPr id="19" name="Rectangle 18"/>
          <p:cNvSpPr/>
          <p:nvPr/>
        </p:nvSpPr>
        <p:spPr>
          <a:xfrm>
            <a:off x="6232916" y="2148840"/>
            <a:ext cx="2590678" cy="508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6232916" y="2199640"/>
            <a:ext cx="2590678" cy="38811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Oval 20"/>
          <p:cNvSpPr/>
          <p:nvPr/>
        </p:nvSpPr>
        <p:spPr>
          <a:xfrm>
            <a:off x="7162495" y="2468880"/>
            <a:ext cx="731520" cy="731520"/>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2" name="Picture 21" descr="ref2_icon_012.png"/>
          <p:cNvPicPr>
            <a:picLocks noChangeAspect="1"/>
          </p:cNvPicPr>
          <p:nvPr/>
        </p:nvPicPr>
        <p:blipFill>
          <a:blip r:embed="rId5"/>
          <a:stretch>
            <a:fillRect/>
          </a:stretch>
        </p:blipFill>
        <p:spPr>
          <a:xfrm>
            <a:off x="7322515" y="2628900"/>
            <a:ext cx="411480" cy="411480"/>
          </a:xfrm>
          <a:prstGeom prst="rect">
            <a:avLst/>
          </a:prstGeom>
        </p:spPr>
      </p:pic>
      <p:sp>
        <p:nvSpPr>
          <p:cNvPr id="23" name="TextBox 22"/>
          <p:cNvSpPr txBox="1"/>
          <p:nvPr/>
        </p:nvSpPr>
        <p:spPr>
          <a:xfrm>
            <a:off x="6415796" y="3383280"/>
            <a:ext cx="2224918" cy="457200"/>
          </a:xfrm>
          <a:prstGeom prst="rect">
            <a:avLst/>
          </a:prstGeom>
          <a:noFill/>
        </p:spPr>
        <p:txBody>
          <a:bodyPr wrap="square" lIns="0" tIns="0" rIns="0" bIns="0" anchor="t">
            <a:spAutoFit/>
          </a:bodyPr>
          <a:lstStyle/>
          <a:p>
            <a:pPr algn="ctr">
              <a:lnSpc>
                <a:spcPct val="100000"/>
              </a:lnSpc>
              <a:spcAft>
                <a:spcPts val="0"/>
              </a:spcAft>
            </a:pPr>
            <a:r>
              <a:rPr sz="1300" b="1" i="1">
                <a:solidFill>
                  <a:srgbClr val="464D4A"/>
                </a:solidFill>
                <a:latin typeface="Playfair Display"/>
              </a:rPr>
              <a:t>Modalités d'évaluation</a:t>
            </a:r>
          </a:p>
        </p:txBody>
      </p:sp>
      <p:sp>
        <p:nvSpPr>
          <p:cNvPr id="24" name="TextBox 23"/>
          <p:cNvSpPr txBox="1"/>
          <p:nvPr/>
        </p:nvSpPr>
        <p:spPr>
          <a:xfrm>
            <a:off x="6507236" y="3931920"/>
            <a:ext cx="2042038" cy="2011680"/>
          </a:xfrm>
          <a:prstGeom prst="rect">
            <a:avLst/>
          </a:prstGeom>
          <a:noFill/>
        </p:spPr>
        <p:txBody>
          <a:bodyPr wrap="square" lIns="0" tIns="0" rIns="0" bIns="0" anchor="t">
            <a:spAutoFit/>
          </a:bodyPr>
          <a:lstStyle/>
          <a:p>
            <a:pPr algn="l">
              <a:lnSpc>
                <a:spcPct val="120000"/>
              </a:lnSpc>
              <a:spcAft>
                <a:spcPts val="600"/>
              </a:spcAft>
            </a:pPr>
            <a:r>
              <a:rPr sz="1000" b="0" i="0">
                <a:solidFill>
                  <a:srgbClr val="555555"/>
                </a:solidFill>
                <a:latin typeface="Roboto"/>
              </a:rPr>
              <a:t>•  Evaluation orale</a:t>
            </a:r>
          </a:p>
          <a:p>
            <a:pPr algn="l">
              <a:lnSpc>
                <a:spcPct val="120000"/>
              </a:lnSpc>
              <a:spcAft>
                <a:spcPts val="600"/>
              </a:spcAft>
            </a:pPr>
            <a:r>
              <a:rPr sz="1000" b="0" i="0">
                <a:solidFill>
                  <a:srgbClr val="555555"/>
                </a:solidFill>
                <a:latin typeface="Roboto"/>
              </a:rPr>
              <a:t>•  Bilan écrit individuel avec plan d'action</a:t>
            </a:r>
          </a:p>
        </p:txBody>
      </p:sp>
      <p:sp>
        <p:nvSpPr>
          <p:cNvPr id="25" name="TextBox 24"/>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26" name="TextBox 25"/>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8 / 12</a:t>
            </a:r>
          </a:p>
        </p:txBody>
      </p:sp>
      <p:sp>
        <p:nvSpPr>
          <p:cNvPr id="27" name="Rectangle 26"/>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Rectangle 18"/>
          <p:cNvSpPr/>
          <p:nvPr/>
        </p:nvSpPr>
        <p:spPr>
          <a:xfrm>
            <a:off x="9097914" y="2148840"/>
            <a:ext cx="2590678" cy="508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Rectangle 19"/>
          <p:cNvSpPr/>
          <p:nvPr/>
        </p:nvSpPr>
        <p:spPr>
          <a:xfrm>
            <a:off x="9097914" y="2199640"/>
            <a:ext cx="2590678" cy="38811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Oval 20"/>
          <p:cNvSpPr/>
          <p:nvPr/>
        </p:nvSpPr>
        <p:spPr>
          <a:xfrm>
            <a:off x="10027493" y="2468880"/>
            <a:ext cx="731520" cy="731520"/>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22"/>
          <p:cNvSpPr txBox="1"/>
          <p:nvPr/>
        </p:nvSpPr>
        <p:spPr>
          <a:xfrm>
            <a:off x="9280794" y="3383280"/>
            <a:ext cx="2224918" cy="457200"/>
          </a:xfrm>
          <a:prstGeom prst="rect">
            <a:avLst/>
          </a:prstGeom>
          <a:noFill/>
        </p:spPr>
        <p:txBody>
          <a:bodyPr wrap="square" lIns="0" tIns="0" rIns="0" bIns="0" anchor="t">
            <a:spAutoFit/>
          </a:bodyPr>
          <a:lstStyle/>
          <a:p>
            <a:pPr algn="ctr">
              <a:lnSpc>
                <a:spcPct val="100000"/>
              </a:lnSpc>
              <a:spcAft>
                <a:spcPts val="0"/>
              </a:spcAft>
            </a:pPr>
            <a:r>
              <a:rPr sz="1300" b="1" i="1">
                <a:solidFill>
                  <a:srgbClr val="464D4A"/>
                </a:solidFill>
                <a:latin typeface="Playfair Display"/>
              </a:rPr>
              <a:t>Méthodes pédagogiques</a:t>
            </a:r>
          </a:p>
        </p:txBody>
      </p:sp>
      <p:sp>
        <p:nvSpPr>
          <p:cNvPr id="33" name="TextBox 23"/>
          <p:cNvSpPr txBox="1"/>
          <p:nvPr/>
        </p:nvSpPr>
        <p:spPr>
          <a:xfrm>
            <a:off x="9372234" y="3931920"/>
            <a:ext cx="2042038" cy="2011680"/>
          </a:xfrm>
          <a:prstGeom prst="rect">
            <a:avLst/>
          </a:prstGeom>
          <a:noFill/>
        </p:spPr>
        <p:txBody>
          <a:bodyPr wrap="square" lIns="0" tIns="0" rIns="0" bIns="0" anchor="t">
            <a:spAutoFit/>
          </a:bodyPr>
          <a:lstStyle/>
          <a:p>
            <a:pPr algn="l">
              <a:lnSpc>
                <a:spcPct val="120000"/>
              </a:lnSpc>
              <a:spcAft>
                <a:spcPts val="600"/>
              </a:spcAft>
            </a:pPr>
            <a:r>
              <a:rPr sz="1000" b="0" i="0">
                <a:solidFill>
                  <a:srgbClr val="555555"/>
                </a:solidFill>
                <a:latin typeface="Roboto"/>
              </a:rPr>
              <a:t>•  Outils et apports théoriques</a:t>
            </a:r>
          </a:p>
          <a:p>
            <a:pPr algn="l">
              <a:lnSpc>
                <a:spcPct val="120000"/>
              </a:lnSpc>
              <a:spcAft>
                <a:spcPts val="600"/>
              </a:spcAft>
            </a:pPr>
            <a:r>
              <a:rPr sz="1000" b="0" i="0">
                <a:solidFill>
                  <a:srgbClr val="555555"/>
                </a:solidFill>
                <a:latin typeface="Roboto"/>
              </a:rPr>
              <a:t>•  Exercices de mise en situation</a:t>
            </a:r>
          </a:p>
        </p:txBody>
      </p:sp>
      <p:pic>
        <p:nvPicPr>
          <p:cNvPr id="28" name="Picture 27" descr="icon_pedagogie.png"/>
          <p:cNvPicPr>
            <a:picLocks noChangeAspect="1"/>
          </p:cNvPicPr>
          <p:nvPr/>
        </p:nvPicPr>
        <p:blipFill>
          <a:blip r:embed="rId6"/>
          <a:stretch>
            <a:fillRect/>
          </a:stretch>
        </p:blipFill>
        <p:spPr>
          <a:xfrm>
            <a:off x="10187513" y="2628900"/>
            <a:ext cx="411480" cy="41148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INVESTISSEMENT</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Tarif &amp; modalités</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deux formats selon vos besoins</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ectangle 6"/>
          <p:cNvSpPr/>
          <p:nvPr/>
        </p:nvSpPr>
        <p:spPr>
          <a:xfrm>
            <a:off x="502920" y="2240280"/>
            <a:ext cx="5432907" cy="3840480"/>
          </a:xfrm>
          <a:prstGeom prst="rect">
            <a:avLst/>
          </a:prstGeom>
          <a:solidFill>
            <a:srgbClr val="464D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777240" y="2496312"/>
            <a:ext cx="4884267" cy="274320"/>
          </a:xfrm>
          <a:prstGeom prst="rect">
            <a:avLst/>
          </a:prstGeom>
          <a:noFill/>
        </p:spPr>
        <p:txBody>
          <a:bodyPr wrap="square" lIns="0" tIns="0" rIns="0" bIns="0" anchor="t">
            <a:spAutoFit/>
          </a:bodyPr>
          <a:lstStyle/>
          <a:p>
            <a:pPr algn="l">
              <a:lnSpc>
                <a:spcPct val="100000"/>
              </a:lnSpc>
              <a:spcAft>
                <a:spcPts val="0"/>
              </a:spcAft>
            </a:pPr>
            <a:r>
              <a:rPr sz="1050" b="1" i="0">
                <a:solidFill>
                  <a:srgbClr val="B8798E"/>
                </a:solidFill>
                <a:latin typeface="Roboto"/>
              </a:rPr>
              <a:t>INTER-ENTREPRISES</a:t>
            </a:r>
          </a:p>
        </p:txBody>
      </p:sp>
      <p:sp>
        <p:nvSpPr>
          <p:cNvPr id="9" name="TextBox 8"/>
          <p:cNvSpPr txBox="1"/>
          <p:nvPr/>
        </p:nvSpPr>
        <p:spPr>
          <a:xfrm>
            <a:off x="777240" y="3017520"/>
            <a:ext cx="4884267" cy="1005840"/>
          </a:xfrm>
          <a:prstGeom prst="rect">
            <a:avLst/>
          </a:prstGeom>
          <a:noFill/>
        </p:spPr>
        <p:txBody>
          <a:bodyPr wrap="square" lIns="0" tIns="0" rIns="0" bIns="0" anchor="t">
            <a:spAutoFit/>
          </a:bodyPr>
          <a:lstStyle/>
          <a:p>
            <a:pPr algn="l">
              <a:lnSpc>
                <a:spcPct val="100000"/>
              </a:lnSpc>
              <a:spcAft>
                <a:spcPts val="0"/>
              </a:spcAft>
            </a:pPr>
            <a:r>
              <a:rPr sz="4600" b="1" i="1">
                <a:solidFill>
                  <a:srgbClr val="FCF4F4"/>
                </a:solidFill>
                <a:latin typeface="Playfair Display"/>
              </a:rPr>
              <a:t>400</a:t>
            </a:r>
          </a:p>
        </p:txBody>
      </p:sp>
      <p:sp>
        <p:nvSpPr>
          <p:cNvPr id="10" name="TextBox 9"/>
          <p:cNvSpPr txBox="1"/>
          <p:nvPr/>
        </p:nvSpPr>
        <p:spPr>
          <a:xfrm>
            <a:off x="777240" y="3931920"/>
            <a:ext cx="4884267" cy="365760"/>
          </a:xfrm>
          <a:prstGeom prst="rect">
            <a:avLst/>
          </a:prstGeom>
          <a:noFill/>
        </p:spPr>
        <p:txBody>
          <a:bodyPr wrap="square" lIns="0" tIns="0" rIns="0" bIns="0" anchor="t">
            <a:spAutoFit/>
          </a:bodyPr>
          <a:lstStyle/>
          <a:p>
            <a:pPr algn="l">
              <a:lnSpc>
                <a:spcPct val="100000"/>
              </a:lnSpc>
              <a:spcAft>
                <a:spcPts val="0"/>
              </a:spcAft>
            </a:pPr>
            <a:r>
              <a:rPr sz="1400" b="0" i="0">
                <a:solidFill>
                  <a:srgbClr val="FFFFFF"/>
                </a:solidFill>
                <a:latin typeface="Roboto"/>
              </a:rPr>
              <a:t>€ HT</a:t>
            </a:r>
          </a:p>
        </p:txBody>
      </p:sp>
      <p:sp>
        <p:nvSpPr>
          <p:cNvPr id="11" name="Rectangle 10"/>
          <p:cNvSpPr/>
          <p:nvPr/>
        </p:nvSpPr>
        <p:spPr>
          <a:xfrm>
            <a:off x="777240" y="4389120"/>
            <a:ext cx="4884267"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777240" y="4526280"/>
            <a:ext cx="4884267" cy="457200"/>
          </a:xfrm>
          <a:prstGeom prst="rect">
            <a:avLst/>
          </a:prstGeom>
          <a:noFill/>
        </p:spPr>
        <p:txBody>
          <a:bodyPr wrap="square" lIns="0" tIns="0" rIns="0" bIns="0" anchor="t">
            <a:spAutoFit/>
          </a:bodyPr>
          <a:lstStyle/>
          <a:p>
            <a:pPr algn="l">
              <a:lnSpc>
                <a:spcPct val="100000"/>
              </a:lnSpc>
              <a:spcAft>
                <a:spcPts val="0"/>
              </a:spcAft>
            </a:pPr>
            <a:r>
              <a:rPr sz="1100" b="0" i="1">
                <a:solidFill>
                  <a:srgbClr val="FFFFFF"/>
                </a:solidFill>
                <a:latin typeface="Roboto"/>
              </a:rPr>
              <a:t>1/2 journée</a:t>
            </a:r>
          </a:p>
        </p:txBody>
      </p:sp>
      <p:sp>
        <p:nvSpPr>
          <p:cNvPr id="13" name="TextBox 12"/>
          <p:cNvSpPr txBox="1"/>
          <p:nvPr/>
        </p:nvSpPr>
        <p:spPr>
          <a:xfrm>
            <a:off x="777240" y="4983480"/>
            <a:ext cx="4884267" cy="695127"/>
          </a:xfrm>
          <a:prstGeom prst="rect">
            <a:avLst/>
          </a:prstGeom>
          <a:noFill/>
        </p:spPr>
        <p:txBody>
          <a:bodyPr wrap="square" lIns="0" tIns="0" rIns="0" bIns="0" anchor="t">
            <a:spAutoFit/>
          </a:bodyPr>
          <a:lstStyle/>
          <a:p>
            <a:pPr algn="l">
              <a:lnSpc>
                <a:spcPct val="120000"/>
              </a:lnSpc>
              <a:spcAft>
                <a:spcPts val="500"/>
              </a:spcAft>
            </a:pPr>
            <a:r>
              <a:rPr sz="1050" b="0" i="0" dirty="0">
                <a:solidFill>
                  <a:srgbClr val="FFFFFF"/>
                </a:solidFill>
                <a:latin typeface="Roboto"/>
              </a:rPr>
              <a:t>•  </a:t>
            </a:r>
            <a:r>
              <a:rPr sz="1050" b="0" i="0" dirty="0" err="1">
                <a:solidFill>
                  <a:srgbClr val="FFFFFF"/>
                </a:solidFill>
                <a:latin typeface="Roboto"/>
              </a:rPr>
              <a:t>Présentiel</a:t>
            </a:r>
            <a:r>
              <a:rPr sz="1050" b="0" i="0" dirty="0">
                <a:solidFill>
                  <a:srgbClr val="FFFFFF"/>
                </a:solidFill>
                <a:latin typeface="Roboto"/>
              </a:rPr>
              <a:t> (Paris) </a:t>
            </a:r>
            <a:r>
              <a:rPr sz="1050" b="0" i="0" dirty="0" err="1">
                <a:solidFill>
                  <a:srgbClr val="FFFFFF"/>
                </a:solidFill>
                <a:latin typeface="Roboto"/>
              </a:rPr>
              <a:t>ou</a:t>
            </a:r>
            <a:r>
              <a:rPr sz="1050" b="0" i="0" dirty="0">
                <a:solidFill>
                  <a:srgbClr val="FFFFFF"/>
                </a:solidFill>
                <a:latin typeface="Roboto"/>
              </a:rPr>
              <a:t> </a:t>
            </a:r>
            <a:r>
              <a:rPr sz="1050" b="0" i="0" dirty="0" err="1">
                <a:solidFill>
                  <a:srgbClr val="FFFFFF"/>
                </a:solidFill>
                <a:latin typeface="Roboto"/>
              </a:rPr>
              <a:t>classe</a:t>
            </a:r>
            <a:r>
              <a:rPr sz="1050" b="0" i="0" dirty="0">
                <a:solidFill>
                  <a:srgbClr val="FFFFFF"/>
                </a:solidFill>
                <a:latin typeface="Roboto"/>
              </a:rPr>
              <a:t> </a:t>
            </a:r>
            <a:r>
              <a:rPr sz="1050" b="0" i="0" dirty="0" err="1">
                <a:solidFill>
                  <a:srgbClr val="FFFFFF"/>
                </a:solidFill>
                <a:latin typeface="Roboto"/>
              </a:rPr>
              <a:t>virtuelle</a:t>
            </a:r>
            <a:endParaRPr sz="1050" b="0" i="0" dirty="0">
              <a:solidFill>
                <a:srgbClr val="FFFFFF"/>
              </a:solidFill>
              <a:latin typeface="Roboto"/>
            </a:endParaRPr>
          </a:p>
          <a:p>
            <a:pPr algn="l">
              <a:lnSpc>
                <a:spcPct val="120000"/>
              </a:lnSpc>
              <a:spcAft>
                <a:spcPts val="500"/>
              </a:spcAft>
            </a:pPr>
            <a:r>
              <a:rPr sz="1050" b="0" i="0" dirty="0">
                <a:solidFill>
                  <a:srgbClr val="FFFFFF"/>
                </a:solidFill>
                <a:latin typeface="Roboto"/>
              </a:rPr>
              <a:t>•  </a:t>
            </a:r>
            <a:r>
              <a:rPr sz="1050" b="0" i="0" dirty="0" err="1">
                <a:solidFill>
                  <a:srgbClr val="FFFFFF"/>
                </a:solidFill>
                <a:latin typeface="Roboto"/>
              </a:rPr>
              <a:t>Contactez</a:t>
            </a:r>
            <a:r>
              <a:rPr sz="1050" b="0" i="0" dirty="0">
                <a:solidFill>
                  <a:srgbClr val="FFFFFF"/>
                </a:solidFill>
                <a:latin typeface="Roboto"/>
              </a:rPr>
              <a:t>-moi pour toute </a:t>
            </a:r>
            <a:r>
              <a:rPr sz="1050" b="0" i="0" dirty="0" err="1">
                <a:solidFill>
                  <a:srgbClr val="FFFFFF"/>
                </a:solidFill>
                <a:latin typeface="Roboto"/>
              </a:rPr>
              <a:t>demande</a:t>
            </a:r>
            <a:r>
              <a:rPr sz="1050" b="0" i="0" dirty="0">
                <a:solidFill>
                  <a:srgbClr val="FFFFFF"/>
                </a:solidFill>
                <a:latin typeface="Roboto"/>
              </a:rPr>
              <a:t> de devis</a:t>
            </a:r>
          </a:p>
          <a:p>
            <a:pPr algn="l">
              <a:lnSpc>
                <a:spcPct val="120000"/>
              </a:lnSpc>
              <a:spcAft>
                <a:spcPts val="500"/>
              </a:spcAft>
            </a:pPr>
            <a:r>
              <a:rPr sz="1050" b="0" i="0" dirty="0">
                <a:solidFill>
                  <a:srgbClr val="FFFFFF"/>
                </a:solidFill>
                <a:latin typeface="Roboto"/>
              </a:rPr>
              <a:t>•  </a:t>
            </a:r>
            <a:r>
              <a:rPr sz="1050" b="0" i="0" dirty="0" err="1">
                <a:solidFill>
                  <a:srgbClr val="FFFFFF"/>
                </a:solidFill>
                <a:latin typeface="Roboto"/>
              </a:rPr>
              <a:t>Prise</a:t>
            </a:r>
            <a:r>
              <a:rPr sz="1050" b="0" i="0" dirty="0">
                <a:solidFill>
                  <a:srgbClr val="FFFFFF"/>
                </a:solidFill>
                <a:latin typeface="Roboto"/>
              </a:rPr>
              <a:t> </a:t>
            </a:r>
            <a:r>
              <a:rPr sz="1050" b="0" i="0" dirty="0" err="1">
                <a:solidFill>
                  <a:srgbClr val="FFFFFF"/>
                </a:solidFill>
                <a:latin typeface="Roboto"/>
              </a:rPr>
              <a:t>en</a:t>
            </a:r>
            <a:r>
              <a:rPr sz="1050" b="0" i="0" dirty="0">
                <a:solidFill>
                  <a:srgbClr val="FFFFFF"/>
                </a:solidFill>
                <a:latin typeface="Roboto"/>
              </a:rPr>
              <a:t> charge possible par </a:t>
            </a:r>
            <a:r>
              <a:rPr sz="1050" b="0" i="0" dirty="0" err="1">
                <a:solidFill>
                  <a:srgbClr val="FFFFFF"/>
                </a:solidFill>
                <a:latin typeface="Roboto"/>
              </a:rPr>
              <a:t>votre</a:t>
            </a:r>
            <a:r>
              <a:rPr sz="1050" b="0" i="0" dirty="0">
                <a:solidFill>
                  <a:srgbClr val="FFFFFF"/>
                </a:solidFill>
                <a:latin typeface="Roboto"/>
              </a:rPr>
              <a:t> OPCO</a:t>
            </a:r>
          </a:p>
        </p:txBody>
      </p:sp>
      <p:sp>
        <p:nvSpPr>
          <p:cNvPr id="14" name="Rectangle 13"/>
          <p:cNvSpPr/>
          <p:nvPr/>
        </p:nvSpPr>
        <p:spPr>
          <a:xfrm>
            <a:off x="6255867" y="2240280"/>
            <a:ext cx="5432907" cy="3840480"/>
          </a:xfrm>
          <a:prstGeom prst="rect">
            <a:avLst/>
          </a:prstGeom>
          <a:solidFill>
            <a:srgbClr val="464D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6530187" y="2496312"/>
            <a:ext cx="4884267" cy="274320"/>
          </a:xfrm>
          <a:prstGeom prst="rect">
            <a:avLst/>
          </a:prstGeom>
          <a:noFill/>
        </p:spPr>
        <p:txBody>
          <a:bodyPr wrap="square" lIns="0" tIns="0" rIns="0" bIns="0" anchor="t">
            <a:spAutoFit/>
          </a:bodyPr>
          <a:lstStyle/>
          <a:p>
            <a:pPr algn="l">
              <a:lnSpc>
                <a:spcPct val="100000"/>
              </a:lnSpc>
              <a:spcAft>
                <a:spcPts val="0"/>
              </a:spcAft>
            </a:pPr>
            <a:r>
              <a:rPr sz="1050" b="1" i="0">
                <a:solidFill>
                  <a:srgbClr val="B8798E"/>
                </a:solidFill>
                <a:latin typeface="Roboto"/>
              </a:rPr>
              <a:t>INTRA-ENTREPRISE</a:t>
            </a:r>
          </a:p>
        </p:txBody>
      </p:sp>
      <p:sp>
        <p:nvSpPr>
          <p:cNvPr id="16" name="TextBox 15"/>
          <p:cNvSpPr txBox="1"/>
          <p:nvPr/>
        </p:nvSpPr>
        <p:spPr>
          <a:xfrm>
            <a:off x="6530187" y="3017520"/>
            <a:ext cx="4884267" cy="1005840"/>
          </a:xfrm>
          <a:prstGeom prst="rect">
            <a:avLst/>
          </a:prstGeom>
          <a:noFill/>
        </p:spPr>
        <p:txBody>
          <a:bodyPr wrap="square" lIns="0" tIns="0" rIns="0" bIns="0" anchor="t">
            <a:spAutoFit/>
          </a:bodyPr>
          <a:lstStyle/>
          <a:p>
            <a:pPr algn="l">
              <a:lnSpc>
                <a:spcPct val="100000"/>
              </a:lnSpc>
              <a:spcAft>
                <a:spcPts val="0"/>
              </a:spcAft>
            </a:pPr>
            <a:r>
              <a:rPr lang="fr-FR" sz="4600" b="1" i="1" dirty="0">
                <a:solidFill>
                  <a:srgbClr val="FCF4F4"/>
                </a:solidFill>
                <a:latin typeface="Playfair Display"/>
              </a:rPr>
              <a:t>1 200</a:t>
            </a:r>
          </a:p>
        </p:txBody>
      </p:sp>
      <p:sp>
        <p:nvSpPr>
          <p:cNvPr id="17" name="TextBox 16"/>
          <p:cNvSpPr txBox="1"/>
          <p:nvPr/>
        </p:nvSpPr>
        <p:spPr>
          <a:xfrm>
            <a:off x="6530187" y="3931920"/>
            <a:ext cx="4884267" cy="365760"/>
          </a:xfrm>
          <a:prstGeom prst="rect">
            <a:avLst/>
          </a:prstGeom>
          <a:noFill/>
        </p:spPr>
        <p:txBody>
          <a:bodyPr wrap="square" lIns="0" tIns="0" rIns="0" bIns="0" anchor="t">
            <a:spAutoFit/>
          </a:bodyPr>
          <a:lstStyle/>
          <a:p>
            <a:pPr algn="l">
              <a:lnSpc>
                <a:spcPct val="100000"/>
              </a:lnSpc>
              <a:spcAft>
                <a:spcPts val="0"/>
              </a:spcAft>
            </a:pPr>
            <a:r>
              <a:rPr sz="1400" b="0" i="0">
                <a:solidFill>
                  <a:srgbClr val="FFFFFF"/>
                </a:solidFill>
                <a:latin typeface="Roboto"/>
              </a:rPr>
              <a:t>€ HT</a:t>
            </a:r>
          </a:p>
        </p:txBody>
      </p:sp>
      <p:sp>
        <p:nvSpPr>
          <p:cNvPr id="18" name="Rectangle 17"/>
          <p:cNvSpPr/>
          <p:nvPr/>
        </p:nvSpPr>
        <p:spPr>
          <a:xfrm>
            <a:off x="6530187" y="4389120"/>
            <a:ext cx="4884267"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6530187" y="4526280"/>
            <a:ext cx="4884267" cy="457200"/>
          </a:xfrm>
          <a:prstGeom prst="rect">
            <a:avLst/>
          </a:prstGeom>
          <a:noFill/>
        </p:spPr>
        <p:txBody>
          <a:bodyPr wrap="square" lIns="0" tIns="0" rIns="0" bIns="0" anchor="t">
            <a:spAutoFit/>
          </a:bodyPr>
          <a:lstStyle/>
          <a:p>
            <a:pPr algn="l">
              <a:lnSpc>
                <a:spcPct val="100000"/>
              </a:lnSpc>
              <a:spcAft>
                <a:spcPts val="0"/>
              </a:spcAft>
            </a:pPr>
            <a:r>
              <a:rPr sz="1100" b="0" i="1">
                <a:solidFill>
                  <a:srgbClr val="FFFFFF"/>
                </a:solidFill>
                <a:latin typeface="Roboto"/>
              </a:rPr>
              <a:t>Groupe de 20 personnes maximum</a:t>
            </a:r>
          </a:p>
        </p:txBody>
      </p:sp>
      <p:sp>
        <p:nvSpPr>
          <p:cNvPr id="20" name="TextBox 19"/>
          <p:cNvSpPr txBox="1"/>
          <p:nvPr/>
        </p:nvSpPr>
        <p:spPr>
          <a:xfrm>
            <a:off x="6530187" y="4983480"/>
            <a:ext cx="4884267" cy="1097280"/>
          </a:xfrm>
          <a:prstGeom prst="rect">
            <a:avLst/>
          </a:prstGeom>
          <a:noFill/>
        </p:spPr>
        <p:txBody>
          <a:bodyPr wrap="square" lIns="0" tIns="0" rIns="0" bIns="0" anchor="t">
            <a:spAutoFit/>
          </a:bodyPr>
          <a:lstStyle/>
          <a:p>
            <a:pPr algn="l">
              <a:lnSpc>
                <a:spcPct val="120000"/>
              </a:lnSpc>
              <a:spcAft>
                <a:spcPts val="500"/>
              </a:spcAft>
            </a:pPr>
            <a:r>
              <a:rPr sz="1050" b="0" i="0">
                <a:solidFill>
                  <a:srgbClr val="FFFFFF"/>
                </a:solidFill>
                <a:latin typeface="Roboto"/>
              </a:rPr>
              <a:t>•  Dans vos locaux ou classe virtuelle</a:t>
            </a:r>
          </a:p>
          <a:p>
            <a:pPr algn="l">
              <a:lnSpc>
                <a:spcPct val="120000"/>
              </a:lnSpc>
              <a:spcAft>
                <a:spcPts val="500"/>
              </a:spcAft>
            </a:pPr>
            <a:r>
              <a:rPr sz="1050" b="0" i="0">
                <a:solidFill>
                  <a:srgbClr val="FFFFFF"/>
                </a:solidFill>
                <a:latin typeface="Roboto"/>
              </a:rPr>
              <a:t>•  Contactez-moi pour toute demande de devis</a:t>
            </a:r>
          </a:p>
        </p:txBody>
      </p:sp>
      <p:sp>
        <p:nvSpPr>
          <p:cNvPr id="21" name="TextBox 20"/>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22" name="TextBox 21"/>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9 / 12</a:t>
            </a:r>
          </a:p>
        </p:txBody>
      </p:sp>
      <p:sp>
        <p:nvSpPr>
          <p:cNvPr id="23" name="Rectangle 22"/>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Rounded Rectangle 23"/>
          <p:cNvSpPr/>
          <p:nvPr/>
        </p:nvSpPr>
        <p:spPr>
          <a:xfrm>
            <a:off x="502920" y="1810512"/>
            <a:ext cx="11183112" cy="301752"/>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100" b="1">
                <a:solidFill>
                  <a:srgbClr val="FFFFFF"/>
                </a:solidFill>
                <a:latin typeface="Roboto"/>
              </a:rPr>
              <a:t>FORMATION FINANÇABLE PAR VOTRE OPCO</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120</TotalTime>
  <Words>955</Words>
  <Application>Microsoft Macintosh PowerPoint</Application>
  <PresentationFormat>Grand écran</PresentationFormat>
  <Paragraphs>147</Paragraphs>
  <Slides>12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12</vt:i4>
      </vt:variant>
    </vt:vector>
  </HeadingPairs>
  <TitlesOfParts>
    <vt:vector size="17" baseType="lpstr">
      <vt:lpstr>Arial</vt:lpstr>
      <vt:lpstr>Calibri</vt:lpstr>
      <vt:lpstr>Playfair Display</vt:lpstr>
      <vt:lpstr>Roboto</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Séverine Charbonnel</cp:lastModifiedBy>
  <cp:revision>6</cp:revision>
  <dcterms:created xsi:type="dcterms:W3CDTF">2013-01-27T09:14:16Z</dcterms:created>
  <dcterms:modified xsi:type="dcterms:W3CDTF">2026-07-28T14:34:56Z</dcterms:modified>
  <cp:category/>
</cp:coreProperties>
</file>